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7" r:id="rId3"/>
    <p:sldId id="258" r:id="rId4"/>
    <p:sldId id="272" r:id="rId5"/>
    <p:sldId id="273" r:id="rId6"/>
    <p:sldId id="274" r:id="rId7"/>
    <p:sldId id="275" r:id="rId8"/>
    <p:sldId id="276" r:id="rId9"/>
    <p:sldId id="278" r:id="rId10"/>
    <p:sldId id="289" r:id="rId11"/>
  </p:sldIdLst>
  <p:sldSz cx="12192000" cy="6858000"/>
  <p:notesSz cx="6858000" cy="9144000"/>
  <p:custDataLst>
    <p:tags r:id="rId14"/>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9" d="100"/>
          <a:sy n="109" d="100"/>
        </p:scale>
        <p:origin x="588"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7E7881D3-417E-062C-2520-3027BEC929F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B83A2FA6-329F-4A35-843F-7C8C531347F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0AD8A31-1874-433C-B550-5953F382E8C5}" type="datetimeFigureOut">
              <a:rPr lang="fr-FR" smtClean="0"/>
              <a:t>25/01/2024</a:t>
            </a:fld>
            <a:endParaRPr lang="fr-FR"/>
          </a:p>
        </p:txBody>
      </p:sp>
      <p:sp>
        <p:nvSpPr>
          <p:cNvPr id="4" name="Espace réservé du pied de page 3">
            <a:extLst>
              <a:ext uri="{FF2B5EF4-FFF2-40B4-BE49-F238E27FC236}">
                <a16:creationId xmlns:a16="http://schemas.microsoft.com/office/drawing/2014/main" id="{BCFE7B4F-0F77-B26B-A858-C102C33DB46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B408AC93-AE8C-B633-9CF5-AD8A7AA6BD3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304BC0A-5573-4696-B5BF-21DCC4B856D6}" type="slidenum">
              <a:rPr lang="fr-FR" smtClean="0"/>
              <a:t>‹N°›</a:t>
            </a:fld>
            <a:endParaRPr lang="fr-FR"/>
          </a:p>
        </p:txBody>
      </p:sp>
    </p:spTree>
    <p:extLst>
      <p:ext uri="{BB962C8B-B14F-4D97-AF65-F5344CB8AC3E}">
        <p14:creationId xmlns:p14="http://schemas.microsoft.com/office/powerpoint/2010/main" val="6088931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1D01A0-FDE7-4DDA-8D96-4651D8C372EB}" type="datetimeFigureOut">
              <a:rPr lang="fr-FR" smtClean="0"/>
              <a:t>25/01/2024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DBEA13-4631-46F0-AA89-C167AE8DC1F1}" type="slidenum">
              <a:rPr lang="fr-FR" smtClean="0"/>
              <a:t>‹N°›</a:t>
            </a:fld>
            <a:endParaRPr lang="fr-FR"/>
          </a:p>
        </p:txBody>
      </p:sp>
    </p:spTree>
    <p:extLst>
      <p:ext uri="{BB962C8B-B14F-4D97-AF65-F5344CB8AC3E}">
        <p14:creationId xmlns:p14="http://schemas.microsoft.com/office/powerpoint/2010/main" val="1241259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1</a:t>
            </a:fld>
            <a:endParaRPr lang="fr-FR"/>
          </a:p>
        </p:txBody>
      </p:sp>
    </p:spTree>
    <p:extLst>
      <p:ext uri="{BB962C8B-B14F-4D97-AF65-F5344CB8AC3E}">
        <p14:creationId xmlns:p14="http://schemas.microsoft.com/office/powerpoint/2010/main" val="19860124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EDBEA13-4631-46F0-AA89-C167AE8DC1F1}"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28513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2</a:t>
            </a:fld>
            <a:endParaRPr lang="fr-FR"/>
          </a:p>
        </p:txBody>
      </p:sp>
    </p:spTree>
    <p:extLst>
      <p:ext uri="{BB962C8B-B14F-4D97-AF65-F5344CB8AC3E}">
        <p14:creationId xmlns:p14="http://schemas.microsoft.com/office/powerpoint/2010/main" val="3829230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3</a:t>
            </a:fld>
            <a:endParaRPr lang="fr-FR"/>
          </a:p>
        </p:txBody>
      </p:sp>
    </p:spTree>
    <p:extLst>
      <p:ext uri="{BB962C8B-B14F-4D97-AF65-F5344CB8AC3E}">
        <p14:creationId xmlns:p14="http://schemas.microsoft.com/office/powerpoint/2010/main" val="4014520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4</a:t>
            </a:fld>
            <a:endParaRPr lang="fr-FR"/>
          </a:p>
        </p:txBody>
      </p:sp>
    </p:spTree>
    <p:extLst>
      <p:ext uri="{BB962C8B-B14F-4D97-AF65-F5344CB8AC3E}">
        <p14:creationId xmlns:p14="http://schemas.microsoft.com/office/powerpoint/2010/main" val="7360679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5</a:t>
            </a:fld>
            <a:endParaRPr lang="fr-FR"/>
          </a:p>
        </p:txBody>
      </p:sp>
    </p:spTree>
    <p:extLst>
      <p:ext uri="{BB962C8B-B14F-4D97-AF65-F5344CB8AC3E}">
        <p14:creationId xmlns:p14="http://schemas.microsoft.com/office/powerpoint/2010/main" val="2536436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6</a:t>
            </a:fld>
            <a:endParaRPr lang="fr-FR"/>
          </a:p>
        </p:txBody>
      </p:sp>
    </p:spTree>
    <p:extLst>
      <p:ext uri="{BB962C8B-B14F-4D97-AF65-F5344CB8AC3E}">
        <p14:creationId xmlns:p14="http://schemas.microsoft.com/office/powerpoint/2010/main" val="4103546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7</a:t>
            </a:fld>
            <a:endParaRPr lang="fr-FR"/>
          </a:p>
        </p:txBody>
      </p:sp>
    </p:spTree>
    <p:extLst>
      <p:ext uri="{BB962C8B-B14F-4D97-AF65-F5344CB8AC3E}">
        <p14:creationId xmlns:p14="http://schemas.microsoft.com/office/powerpoint/2010/main" val="23776338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8</a:t>
            </a:fld>
            <a:endParaRPr lang="fr-FR"/>
          </a:p>
        </p:txBody>
      </p:sp>
    </p:spTree>
    <p:extLst>
      <p:ext uri="{BB962C8B-B14F-4D97-AF65-F5344CB8AC3E}">
        <p14:creationId xmlns:p14="http://schemas.microsoft.com/office/powerpoint/2010/main" val="8177575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9</a:t>
            </a:fld>
            <a:endParaRPr lang="fr-FR"/>
          </a:p>
        </p:txBody>
      </p:sp>
    </p:spTree>
    <p:extLst>
      <p:ext uri="{BB962C8B-B14F-4D97-AF65-F5344CB8AC3E}">
        <p14:creationId xmlns:p14="http://schemas.microsoft.com/office/powerpoint/2010/main" val="1640895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872ABE-E470-9C94-B9F9-7553A89DD6C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EBC74534-19DD-FC5D-C97F-C70DACB370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28F315E2-70CE-089F-B364-560A041EBB57}"/>
              </a:ext>
            </a:extLst>
          </p:cNvPr>
          <p:cNvSpPr>
            <a:spLocks noGrp="1"/>
          </p:cNvSpPr>
          <p:nvPr>
            <p:ph type="dt" sz="half" idx="10"/>
          </p:nvPr>
        </p:nvSpPr>
        <p:spPr/>
        <p:txBody>
          <a:bodyPr/>
          <a:lstStyle/>
          <a:p>
            <a:fld id="{45C3E7C7-8CDB-47B6-8AF0-68F82BCBCD7A}" type="datetime1">
              <a:rPr lang="fr-FR" smtClean="0"/>
              <a:t>25/01/2024</a:t>
            </a:fld>
            <a:endParaRPr lang="fr-FR"/>
          </a:p>
        </p:txBody>
      </p:sp>
      <p:sp>
        <p:nvSpPr>
          <p:cNvPr id="5" name="Espace réservé du pied de page 4">
            <a:extLst>
              <a:ext uri="{FF2B5EF4-FFF2-40B4-BE49-F238E27FC236}">
                <a16:creationId xmlns:a16="http://schemas.microsoft.com/office/drawing/2014/main" id="{B81A25E5-23DE-6455-8D45-5B39A020BEF9}"/>
              </a:ext>
            </a:extLst>
          </p:cNvPr>
          <p:cNvSpPr>
            <a:spLocks noGrp="1"/>
          </p:cNvSpPr>
          <p:nvPr>
            <p:ph type="ftr" sz="quarter" idx="11"/>
          </p:nvPr>
        </p:nvSpPr>
        <p:spPr/>
        <p:txBody>
          <a:bodyPr/>
          <a:lstStyle/>
          <a:p>
            <a:r>
              <a:rPr lang="fr-FR"/>
              <a:t>Prof-TC</a:t>
            </a:r>
          </a:p>
        </p:txBody>
      </p:sp>
      <p:sp>
        <p:nvSpPr>
          <p:cNvPr id="6" name="Espace réservé du numéro de diapositive 5">
            <a:extLst>
              <a:ext uri="{FF2B5EF4-FFF2-40B4-BE49-F238E27FC236}">
                <a16:creationId xmlns:a16="http://schemas.microsoft.com/office/drawing/2014/main" id="{B19BD9FB-22ED-8C71-51AB-7EF687B43C1E}"/>
              </a:ext>
            </a:extLst>
          </p:cNvPr>
          <p:cNvSpPr>
            <a:spLocks noGrp="1"/>
          </p:cNvSpPr>
          <p:nvPr>
            <p:ph type="sldNum" sz="quarter" idx="12"/>
          </p:nvPr>
        </p:nvSpPr>
        <p:spPr/>
        <p:txBody>
          <a:bodyPr/>
          <a:lstStyle/>
          <a:p>
            <a:fld id="{9F685A3E-F755-4605-8D2D-1C7CC6632459}" type="slidenum">
              <a:rPr lang="fr-FR" smtClean="0"/>
              <a:t>‹N°›</a:t>
            </a:fld>
            <a:endParaRPr lang="fr-FR"/>
          </a:p>
        </p:txBody>
      </p:sp>
    </p:spTree>
    <p:extLst>
      <p:ext uri="{BB962C8B-B14F-4D97-AF65-F5344CB8AC3E}">
        <p14:creationId xmlns:p14="http://schemas.microsoft.com/office/powerpoint/2010/main" val="3925380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3B55AA-C162-30EB-8786-A4E66FC07D3A}"/>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21F5F1D-F93C-BA23-A43C-56BD2FEC0F85}"/>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0496C0A-4A5B-ED7E-4963-37ED28AB0076}"/>
              </a:ext>
            </a:extLst>
          </p:cNvPr>
          <p:cNvSpPr>
            <a:spLocks noGrp="1"/>
          </p:cNvSpPr>
          <p:nvPr>
            <p:ph type="dt" sz="half" idx="10"/>
          </p:nvPr>
        </p:nvSpPr>
        <p:spPr/>
        <p:txBody>
          <a:bodyPr/>
          <a:lstStyle/>
          <a:p>
            <a:fld id="{73F91597-8E66-4311-9429-E3CA9A055309}" type="datetime1">
              <a:rPr lang="fr-FR" smtClean="0"/>
              <a:t>25/01/2024</a:t>
            </a:fld>
            <a:endParaRPr lang="fr-FR"/>
          </a:p>
        </p:txBody>
      </p:sp>
      <p:sp>
        <p:nvSpPr>
          <p:cNvPr id="5" name="Espace réservé du pied de page 4">
            <a:extLst>
              <a:ext uri="{FF2B5EF4-FFF2-40B4-BE49-F238E27FC236}">
                <a16:creationId xmlns:a16="http://schemas.microsoft.com/office/drawing/2014/main" id="{21DCF62B-1648-36C5-4B10-24A29F2BD928}"/>
              </a:ext>
            </a:extLst>
          </p:cNvPr>
          <p:cNvSpPr>
            <a:spLocks noGrp="1"/>
          </p:cNvSpPr>
          <p:nvPr>
            <p:ph type="ftr" sz="quarter" idx="11"/>
          </p:nvPr>
        </p:nvSpPr>
        <p:spPr/>
        <p:txBody>
          <a:bodyPr/>
          <a:lstStyle/>
          <a:p>
            <a:r>
              <a:rPr lang="fr-FR"/>
              <a:t>Prof-TC</a:t>
            </a:r>
          </a:p>
        </p:txBody>
      </p:sp>
      <p:sp>
        <p:nvSpPr>
          <p:cNvPr id="6" name="Espace réservé du numéro de diapositive 5">
            <a:extLst>
              <a:ext uri="{FF2B5EF4-FFF2-40B4-BE49-F238E27FC236}">
                <a16:creationId xmlns:a16="http://schemas.microsoft.com/office/drawing/2014/main" id="{361E71E7-830B-ADAD-6477-4BB0CE753B29}"/>
              </a:ext>
            </a:extLst>
          </p:cNvPr>
          <p:cNvSpPr>
            <a:spLocks noGrp="1"/>
          </p:cNvSpPr>
          <p:nvPr>
            <p:ph type="sldNum" sz="quarter" idx="12"/>
          </p:nvPr>
        </p:nvSpPr>
        <p:spPr/>
        <p:txBody>
          <a:bodyPr/>
          <a:lstStyle/>
          <a:p>
            <a:fld id="{9F685A3E-F755-4605-8D2D-1C7CC6632459}" type="slidenum">
              <a:rPr lang="fr-FR" smtClean="0"/>
              <a:t>‹N°›</a:t>
            </a:fld>
            <a:endParaRPr lang="fr-FR"/>
          </a:p>
        </p:txBody>
      </p:sp>
    </p:spTree>
    <p:extLst>
      <p:ext uri="{BB962C8B-B14F-4D97-AF65-F5344CB8AC3E}">
        <p14:creationId xmlns:p14="http://schemas.microsoft.com/office/powerpoint/2010/main" val="1602842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42789DD-5604-F448-31D0-064010A4D119}"/>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A4B1AFD2-D04D-071E-5F8B-325E9F80E933}"/>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ABE996C-B5BA-C499-6D9F-83C0A2D0DDEB}"/>
              </a:ext>
            </a:extLst>
          </p:cNvPr>
          <p:cNvSpPr>
            <a:spLocks noGrp="1"/>
          </p:cNvSpPr>
          <p:nvPr>
            <p:ph type="dt" sz="half" idx="10"/>
          </p:nvPr>
        </p:nvSpPr>
        <p:spPr/>
        <p:txBody>
          <a:bodyPr/>
          <a:lstStyle/>
          <a:p>
            <a:fld id="{0A5F9806-A944-441D-AF39-41097264B507}" type="datetime1">
              <a:rPr lang="fr-FR" smtClean="0"/>
              <a:t>25/01/2024</a:t>
            </a:fld>
            <a:endParaRPr lang="fr-FR"/>
          </a:p>
        </p:txBody>
      </p:sp>
      <p:sp>
        <p:nvSpPr>
          <p:cNvPr id="5" name="Espace réservé du pied de page 4">
            <a:extLst>
              <a:ext uri="{FF2B5EF4-FFF2-40B4-BE49-F238E27FC236}">
                <a16:creationId xmlns:a16="http://schemas.microsoft.com/office/drawing/2014/main" id="{BC395AC7-9CFB-6E28-284E-01C7383906B6}"/>
              </a:ext>
            </a:extLst>
          </p:cNvPr>
          <p:cNvSpPr>
            <a:spLocks noGrp="1"/>
          </p:cNvSpPr>
          <p:nvPr>
            <p:ph type="ftr" sz="quarter" idx="11"/>
          </p:nvPr>
        </p:nvSpPr>
        <p:spPr/>
        <p:txBody>
          <a:bodyPr/>
          <a:lstStyle/>
          <a:p>
            <a:r>
              <a:rPr lang="fr-FR"/>
              <a:t>Prof-TC</a:t>
            </a:r>
          </a:p>
        </p:txBody>
      </p:sp>
      <p:sp>
        <p:nvSpPr>
          <p:cNvPr id="6" name="Espace réservé du numéro de diapositive 5">
            <a:extLst>
              <a:ext uri="{FF2B5EF4-FFF2-40B4-BE49-F238E27FC236}">
                <a16:creationId xmlns:a16="http://schemas.microsoft.com/office/drawing/2014/main" id="{1231EE02-D6F3-A2FF-85DF-BF04C4EF0767}"/>
              </a:ext>
            </a:extLst>
          </p:cNvPr>
          <p:cNvSpPr>
            <a:spLocks noGrp="1"/>
          </p:cNvSpPr>
          <p:nvPr>
            <p:ph type="sldNum" sz="quarter" idx="12"/>
          </p:nvPr>
        </p:nvSpPr>
        <p:spPr/>
        <p:txBody>
          <a:bodyPr/>
          <a:lstStyle/>
          <a:p>
            <a:fld id="{9F685A3E-F755-4605-8D2D-1C7CC6632459}" type="slidenum">
              <a:rPr lang="fr-FR" smtClean="0"/>
              <a:t>‹N°›</a:t>
            </a:fld>
            <a:endParaRPr lang="fr-FR"/>
          </a:p>
        </p:txBody>
      </p:sp>
    </p:spTree>
    <p:extLst>
      <p:ext uri="{BB962C8B-B14F-4D97-AF65-F5344CB8AC3E}">
        <p14:creationId xmlns:p14="http://schemas.microsoft.com/office/powerpoint/2010/main" val="3903132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240FAA-43BE-3903-6020-68EFD250CE7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5358784-EDB9-75C0-B16A-46C3F2218BF8}"/>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65D9D3F-FE02-95AA-F7B9-E761F4AC194A}"/>
              </a:ext>
            </a:extLst>
          </p:cNvPr>
          <p:cNvSpPr>
            <a:spLocks noGrp="1"/>
          </p:cNvSpPr>
          <p:nvPr>
            <p:ph type="dt" sz="half" idx="10"/>
          </p:nvPr>
        </p:nvSpPr>
        <p:spPr/>
        <p:txBody>
          <a:bodyPr/>
          <a:lstStyle/>
          <a:p>
            <a:fld id="{9609ABAF-DEEB-4024-BBBA-6E58EEE85083}" type="datetime1">
              <a:rPr lang="fr-FR" smtClean="0"/>
              <a:t>25/01/2024</a:t>
            </a:fld>
            <a:endParaRPr lang="fr-FR"/>
          </a:p>
        </p:txBody>
      </p:sp>
      <p:sp>
        <p:nvSpPr>
          <p:cNvPr id="5" name="Espace réservé du pied de page 4">
            <a:extLst>
              <a:ext uri="{FF2B5EF4-FFF2-40B4-BE49-F238E27FC236}">
                <a16:creationId xmlns:a16="http://schemas.microsoft.com/office/drawing/2014/main" id="{7D15B408-08AA-0D27-05E5-FBAD9EA6A2FE}"/>
              </a:ext>
            </a:extLst>
          </p:cNvPr>
          <p:cNvSpPr>
            <a:spLocks noGrp="1"/>
          </p:cNvSpPr>
          <p:nvPr>
            <p:ph type="ftr" sz="quarter" idx="11"/>
          </p:nvPr>
        </p:nvSpPr>
        <p:spPr/>
        <p:txBody>
          <a:bodyPr/>
          <a:lstStyle/>
          <a:p>
            <a:r>
              <a:rPr lang="fr-FR"/>
              <a:t>Prof-TC</a:t>
            </a:r>
          </a:p>
        </p:txBody>
      </p:sp>
      <p:sp>
        <p:nvSpPr>
          <p:cNvPr id="6" name="Espace réservé du numéro de diapositive 5">
            <a:extLst>
              <a:ext uri="{FF2B5EF4-FFF2-40B4-BE49-F238E27FC236}">
                <a16:creationId xmlns:a16="http://schemas.microsoft.com/office/drawing/2014/main" id="{5981120D-AEBE-8BA4-788F-A7075A334980}"/>
              </a:ext>
            </a:extLst>
          </p:cNvPr>
          <p:cNvSpPr>
            <a:spLocks noGrp="1"/>
          </p:cNvSpPr>
          <p:nvPr>
            <p:ph type="sldNum" sz="quarter" idx="12"/>
          </p:nvPr>
        </p:nvSpPr>
        <p:spPr/>
        <p:txBody>
          <a:bodyPr/>
          <a:lstStyle/>
          <a:p>
            <a:fld id="{9F685A3E-F755-4605-8D2D-1C7CC6632459}" type="slidenum">
              <a:rPr lang="fr-FR" smtClean="0"/>
              <a:t>‹N°›</a:t>
            </a:fld>
            <a:endParaRPr lang="fr-FR"/>
          </a:p>
        </p:txBody>
      </p:sp>
    </p:spTree>
    <p:extLst>
      <p:ext uri="{BB962C8B-B14F-4D97-AF65-F5344CB8AC3E}">
        <p14:creationId xmlns:p14="http://schemas.microsoft.com/office/powerpoint/2010/main" val="3050032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F8EFE7-A31F-BCD5-6A4C-6AD4EC27641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C210B580-F2A9-68A0-9485-8F8D2E22C3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0DF9039B-525C-73B3-A03B-2720E82F05D3}"/>
              </a:ext>
            </a:extLst>
          </p:cNvPr>
          <p:cNvSpPr>
            <a:spLocks noGrp="1"/>
          </p:cNvSpPr>
          <p:nvPr>
            <p:ph type="dt" sz="half" idx="10"/>
          </p:nvPr>
        </p:nvSpPr>
        <p:spPr/>
        <p:txBody>
          <a:bodyPr/>
          <a:lstStyle/>
          <a:p>
            <a:fld id="{DC3C482B-890A-4CEC-95AD-5CAB5D7CC20D}" type="datetime1">
              <a:rPr lang="fr-FR" smtClean="0"/>
              <a:t>25/01/2024</a:t>
            </a:fld>
            <a:endParaRPr lang="fr-FR"/>
          </a:p>
        </p:txBody>
      </p:sp>
      <p:sp>
        <p:nvSpPr>
          <p:cNvPr id="5" name="Espace réservé du pied de page 4">
            <a:extLst>
              <a:ext uri="{FF2B5EF4-FFF2-40B4-BE49-F238E27FC236}">
                <a16:creationId xmlns:a16="http://schemas.microsoft.com/office/drawing/2014/main" id="{4DE6F326-62A1-A8F8-82FB-9D14EEF4E6C9}"/>
              </a:ext>
            </a:extLst>
          </p:cNvPr>
          <p:cNvSpPr>
            <a:spLocks noGrp="1"/>
          </p:cNvSpPr>
          <p:nvPr>
            <p:ph type="ftr" sz="quarter" idx="11"/>
          </p:nvPr>
        </p:nvSpPr>
        <p:spPr/>
        <p:txBody>
          <a:bodyPr/>
          <a:lstStyle/>
          <a:p>
            <a:r>
              <a:rPr lang="fr-FR"/>
              <a:t>Prof-TC</a:t>
            </a:r>
          </a:p>
        </p:txBody>
      </p:sp>
      <p:sp>
        <p:nvSpPr>
          <p:cNvPr id="6" name="Espace réservé du numéro de diapositive 5">
            <a:extLst>
              <a:ext uri="{FF2B5EF4-FFF2-40B4-BE49-F238E27FC236}">
                <a16:creationId xmlns:a16="http://schemas.microsoft.com/office/drawing/2014/main" id="{E963910F-0F87-98F5-C8EE-D191C71FB097}"/>
              </a:ext>
            </a:extLst>
          </p:cNvPr>
          <p:cNvSpPr>
            <a:spLocks noGrp="1"/>
          </p:cNvSpPr>
          <p:nvPr>
            <p:ph type="sldNum" sz="quarter" idx="12"/>
          </p:nvPr>
        </p:nvSpPr>
        <p:spPr/>
        <p:txBody>
          <a:bodyPr/>
          <a:lstStyle/>
          <a:p>
            <a:fld id="{9F685A3E-F755-4605-8D2D-1C7CC6632459}" type="slidenum">
              <a:rPr lang="fr-FR" smtClean="0"/>
              <a:t>‹N°›</a:t>
            </a:fld>
            <a:endParaRPr lang="fr-FR"/>
          </a:p>
        </p:txBody>
      </p:sp>
    </p:spTree>
    <p:extLst>
      <p:ext uri="{BB962C8B-B14F-4D97-AF65-F5344CB8AC3E}">
        <p14:creationId xmlns:p14="http://schemas.microsoft.com/office/powerpoint/2010/main" val="2090605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0086A5-DE6B-4842-813D-EE288CE2F9A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263F4D4-0635-0CBE-8C87-77731320F06E}"/>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0680C61D-32EB-33D9-CE79-905C919D8834}"/>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660368DF-FC31-6EDA-5BA1-F95AC7E44B7C}"/>
              </a:ext>
            </a:extLst>
          </p:cNvPr>
          <p:cNvSpPr>
            <a:spLocks noGrp="1"/>
          </p:cNvSpPr>
          <p:nvPr>
            <p:ph type="dt" sz="half" idx="10"/>
          </p:nvPr>
        </p:nvSpPr>
        <p:spPr/>
        <p:txBody>
          <a:bodyPr/>
          <a:lstStyle/>
          <a:p>
            <a:fld id="{1C3BB31B-154F-4892-A01D-A58651BA35B3}" type="datetime1">
              <a:rPr lang="fr-FR" smtClean="0"/>
              <a:t>25/01/2024</a:t>
            </a:fld>
            <a:endParaRPr lang="fr-FR"/>
          </a:p>
        </p:txBody>
      </p:sp>
      <p:sp>
        <p:nvSpPr>
          <p:cNvPr id="6" name="Espace réservé du pied de page 5">
            <a:extLst>
              <a:ext uri="{FF2B5EF4-FFF2-40B4-BE49-F238E27FC236}">
                <a16:creationId xmlns:a16="http://schemas.microsoft.com/office/drawing/2014/main" id="{A8FADEAD-A4E3-6FDD-59F1-8F9887CE6ABE}"/>
              </a:ext>
            </a:extLst>
          </p:cNvPr>
          <p:cNvSpPr>
            <a:spLocks noGrp="1"/>
          </p:cNvSpPr>
          <p:nvPr>
            <p:ph type="ftr" sz="quarter" idx="11"/>
          </p:nvPr>
        </p:nvSpPr>
        <p:spPr/>
        <p:txBody>
          <a:bodyPr/>
          <a:lstStyle/>
          <a:p>
            <a:r>
              <a:rPr lang="fr-FR"/>
              <a:t>Prof-TC</a:t>
            </a:r>
          </a:p>
        </p:txBody>
      </p:sp>
      <p:sp>
        <p:nvSpPr>
          <p:cNvPr id="7" name="Espace réservé du numéro de diapositive 6">
            <a:extLst>
              <a:ext uri="{FF2B5EF4-FFF2-40B4-BE49-F238E27FC236}">
                <a16:creationId xmlns:a16="http://schemas.microsoft.com/office/drawing/2014/main" id="{5EE913B7-724E-80C2-1E01-D8806266FCE1}"/>
              </a:ext>
            </a:extLst>
          </p:cNvPr>
          <p:cNvSpPr>
            <a:spLocks noGrp="1"/>
          </p:cNvSpPr>
          <p:nvPr>
            <p:ph type="sldNum" sz="quarter" idx="12"/>
          </p:nvPr>
        </p:nvSpPr>
        <p:spPr/>
        <p:txBody>
          <a:bodyPr/>
          <a:lstStyle/>
          <a:p>
            <a:fld id="{9F685A3E-F755-4605-8D2D-1C7CC6632459}" type="slidenum">
              <a:rPr lang="fr-FR" smtClean="0"/>
              <a:t>‹N°›</a:t>
            </a:fld>
            <a:endParaRPr lang="fr-FR"/>
          </a:p>
        </p:txBody>
      </p:sp>
    </p:spTree>
    <p:extLst>
      <p:ext uri="{BB962C8B-B14F-4D97-AF65-F5344CB8AC3E}">
        <p14:creationId xmlns:p14="http://schemas.microsoft.com/office/powerpoint/2010/main" val="2612040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243551-E3F6-AA97-73B4-1FF9F5D3825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C902513B-D8E6-9C44-3762-2B5DE85415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C7DC3566-3E9A-24FD-8B46-4E2E531A0D84}"/>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EE4FEFD8-2742-2189-9464-59BB048776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C520050D-143B-12A4-6618-008A14C0E651}"/>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7339AF0-9AC3-1EAD-7F32-C291C8D7AD8E}"/>
              </a:ext>
            </a:extLst>
          </p:cNvPr>
          <p:cNvSpPr>
            <a:spLocks noGrp="1"/>
          </p:cNvSpPr>
          <p:nvPr>
            <p:ph type="dt" sz="half" idx="10"/>
          </p:nvPr>
        </p:nvSpPr>
        <p:spPr/>
        <p:txBody>
          <a:bodyPr/>
          <a:lstStyle/>
          <a:p>
            <a:fld id="{79C2B8C1-7DAD-4625-B938-85B0503E8869}" type="datetime1">
              <a:rPr lang="fr-FR" smtClean="0"/>
              <a:t>25/01/2024</a:t>
            </a:fld>
            <a:endParaRPr lang="fr-FR"/>
          </a:p>
        </p:txBody>
      </p:sp>
      <p:sp>
        <p:nvSpPr>
          <p:cNvPr id="8" name="Espace réservé du pied de page 7">
            <a:extLst>
              <a:ext uri="{FF2B5EF4-FFF2-40B4-BE49-F238E27FC236}">
                <a16:creationId xmlns:a16="http://schemas.microsoft.com/office/drawing/2014/main" id="{CED2762A-89ED-79FE-50DB-8D260DDA5976}"/>
              </a:ext>
            </a:extLst>
          </p:cNvPr>
          <p:cNvSpPr>
            <a:spLocks noGrp="1"/>
          </p:cNvSpPr>
          <p:nvPr>
            <p:ph type="ftr" sz="quarter" idx="11"/>
          </p:nvPr>
        </p:nvSpPr>
        <p:spPr/>
        <p:txBody>
          <a:bodyPr/>
          <a:lstStyle/>
          <a:p>
            <a:r>
              <a:rPr lang="fr-FR"/>
              <a:t>Prof-TC</a:t>
            </a:r>
          </a:p>
        </p:txBody>
      </p:sp>
      <p:sp>
        <p:nvSpPr>
          <p:cNvPr id="9" name="Espace réservé du numéro de diapositive 8">
            <a:extLst>
              <a:ext uri="{FF2B5EF4-FFF2-40B4-BE49-F238E27FC236}">
                <a16:creationId xmlns:a16="http://schemas.microsoft.com/office/drawing/2014/main" id="{34CC2562-8499-0226-3F9A-1AF17B70BCA3}"/>
              </a:ext>
            </a:extLst>
          </p:cNvPr>
          <p:cNvSpPr>
            <a:spLocks noGrp="1"/>
          </p:cNvSpPr>
          <p:nvPr>
            <p:ph type="sldNum" sz="quarter" idx="12"/>
          </p:nvPr>
        </p:nvSpPr>
        <p:spPr/>
        <p:txBody>
          <a:bodyPr/>
          <a:lstStyle/>
          <a:p>
            <a:fld id="{9F685A3E-F755-4605-8D2D-1C7CC6632459}" type="slidenum">
              <a:rPr lang="fr-FR" smtClean="0"/>
              <a:t>‹N°›</a:t>
            </a:fld>
            <a:endParaRPr lang="fr-FR"/>
          </a:p>
        </p:txBody>
      </p:sp>
    </p:spTree>
    <p:extLst>
      <p:ext uri="{BB962C8B-B14F-4D97-AF65-F5344CB8AC3E}">
        <p14:creationId xmlns:p14="http://schemas.microsoft.com/office/powerpoint/2010/main" val="4181469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C391B9-DB16-A4C9-490A-A38389EC09DF}"/>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228D9A0E-E6EF-57CE-0E07-EC3ABFCD15C0}"/>
              </a:ext>
            </a:extLst>
          </p:cNvPr>
          <p:cNvSpPr>
            <a:spLocks noGrp="1"/>
          </p:cNvSpPr>
          <p:nvPr>
            <p:ph type="dt" sz="half" idx="10"/>
          </p:nvPr>
        </p:nvSpPr>
        <p:spPr/>
        <p:txBody>
          <a:bodyPr/>
          <a:lstStyle/>
          <a:p>
            <a:fld id="{BDC9F27F-88A4-4731-9F2F-977E9F8E745A}" type="datetime1">
              <a:rPr lang="fr-FR" smtClean="0"/>
              <a:t>25/01/2024</a:t>
            </a:fld>
            <a:endParaRPr lang="fr-FR"/>
          </a:p>
        </p:txBody>
      </p:sp>
      <p:sp>
        <p:nvSpPr>
          <p:cNvPr id="4" name="Espace réservé du pied de page 3">
            <a:extLst>
              <a:ext uri="{FF2B5EF4-FFF2-40B4-BE49-F238E27FC236}">
                <a16:creationId xmlns:a16="http://schemas.microsoft.com/office/drawing/2014/main" id="{079096F4-2EA0-5D5B-0B71-EF877AD5925D}"/>
              </a:ext>
            </a:extLst>
          </p:cNvPr>
          <p:cNvSpPr>
            <a:spLocks noGrp="1"/>
          </p:cNvSpPr>
          <p:nvPr>
            <p:ph type="ftr" sz="quarter" idx="11"/>
          </p:nvPr>
        </p:nvSpPr>
        <p:spPr/>
        <p:txBody>
          <a:bodyPr/>
          <a:lstStyle/>
          <a:p>
            <a:r>
              <a:rPr lang="fr-FR"/>
              <a:t>Prof-TC</a:t>
            </a:r>
          </a:p>
        </p:txBody>
      </p:sp>
      <p:sp>
        <p:nvSpPr>
          <p:cNvPr id="5" name="Espace réservé du numéro de diapositive 4">
            <a:extLst>
              <a:ext uri="{FF2B5EF4-FFF2-40B4-BE49-F238E27FC236}">
                <a16:creationId xmlns:a16="http://schemas.microsoft.com/office/drawing/2014/main" id="{A11D3648-7CF3-B592-4AA3-B9BD3F9F984C}"/>
              </a:ext>
            </a:extLst>
          </p:cNvPr>
          <p:cNvSpPr>
            <a:spLocks noGrp="1"/>
          </p:cNvSpPr>
          <p:nvPr>
            <p:ph type="sldNum" sz="quarter" idx="12"/>
          </p:nvPr>
        </p:nvSpPr>
        <p:spPr/>
        <p:txBody>
          <a:bodyPr/>
          <a:lstStyle/>
          <a:p>
            <a:fld id="{9F685A3E-F755-4605-8D2D-1C7CC6632459}" type="slidenum">
              <a:rPr lang="fr-FR" smtClean="0"/>
              <a:t>‹N°›</a:t>
            </a:fld>
            <a:endParaRPr lang="fr-FR"/>
          </a:p>
        </p:txBody>
      </p:sp>
    </p:spTree>
    <p:extLst>
      <p:ext uri="{BB962C8B-B14F-4D97-AF65-F5344CB8AC3E}">
        <p14:creationId xmlns:p14="http://schemas.microsoft.com/office/powerpoint/2010/main" val="1564444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5F34267-7130-8A7F-8D95-BBEA1A435663}"/>
              </a:ext>
            </a:extLst>
          </p:cNvPr>
          <p:cNvSpPr>
            <a:spLocks noGrp="1"/>
          </p:cNvSpPr>
          <p:nvPr>
            <p:ph type="dt" sz="half" idx="10"/>
          </p:nvPr>
        </p:nvSpPr>
        <p:spPr/>
        <p:txBody>
          <a:bodyPr/>
          <a:lstStyle/>
          <a:p>
            <a:fld id="{0A74A163-A1CE-4ACD-968D-64AD5C962EA8}" type="datetime1">
              <a:rPr lang="fr-FR" smtClean="0"/>
              <a:t>25/01/2024</a:t>
            </a:fld>
            <a:endParaRPr lang="fr-FR"/>
          </a:p>
        </p:txBody>
      </p:sp>
      <p:sp>
        <p:nvSpPr>
          <p:cNvPr id="3" name="Espace réservé du pied de page 2">
            <a:extLst>
              <a:ext uri="{FF2B5EF4-FFF2-40B4-BE49-F238E27FC236}">
                <a16:creationId xmlns:a16="http://schemas.microsoft.com/office/drawing/2014/main" id="{D35FC692-3556-1CF1-5D28-CD8F4A0F5947}"/>
              </a:ext>
            </a:extLst>
          </p:cNvPr>
          <p:cNvSpPr>
            <a:spLocks noGrp="1"/>
          </p:cNvSpPr>
          <p:nvPr>
            <p:ph type="ftr" sz="quarter" idx="11"/>
          </p:nvPr>
        </p:nvSpPr>
        <p:spPr/>
        <p:txBody>
          <a:bodyPr/>
          <a:lstStyle/>
          <a:p>
            <a:r>
              <a:rPr lang="fr-FR"/>
              <a:t>Prof-TC</a:t>
            </a:r>
          </a:p>
        </p:txBody>
      </p:sp>
      <p:sp>
        <p:nvSpPr>
          <p:cNvPr id="4" name="Espace réservé du numéro de diapositive 3">
            <a:extLst>
              <a:ext uri="{FF2B5EF4-FFF2-40B4-BE49-F238E27FC236}">
                <a16:creationId xmlns:a16="http://schemas.microsoft.com/office/drawing/2014/main" id="{A9ABD4AF-F079-4F49-4148-2EA91733C761}"/>
              </a:ext>
            </a:extLst>
          </p:cNvPr>
          <p:cNvSpPr>
            <a:spLocks noGrp="1"/>
          </p:cNvSpPr>
          <p:nvPr>
            <p:ph type="sldNum" sz="quarter" idx="12"/>
          </p:nvPr>
        </p:nvSpPr>
        <p:spPr/>
        <p:txBody>
          <a:bodyPr/>
          <a:lstStyle/>
          <a:p>
            <a:fld id="{9F685A3E-F755-4605-8D2D-1C7CC6632459}" type="slidenum">
              <a:rPr lang="fr-FR" smtClean="0"/>
              <a:t>‹N°›</a:t>
            </a:fld>
            <a:endParaRPr lang="fr-FR"/>
          </a:p>
        </p:txBody>
      </p:sp>
    </p:spTree>
    <p:extLst>
      <p:ext uri="{BB962C8B-B14F-4D97-AF65-F5344CB8AC3E}">
        <p14:creationId xmlns:p14="http://schemas.microsoft.com/office/powerpoint/2010/main" val="1303930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B2B905-A09E-781A-2299-6BDCDC9EE55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E3F94CB5-C607-8761-0E34-79EEC547C3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7CA34FA9-CF9F-0586-5C73-F009CDD48C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E6EEF48-77D3-BC67-31DD-A62E4671C259}"/>
              </a:ext>
            </a:extLst>
          </p:cNvPr>
          <p:cNvSpPr>
            <a:spLocks noGrp="1"/>
          </p:cNvSpPr>
          <p:nvPr>
            <p:ph type="dt" sz="half" idx="10"/>
          </p:nvPr>
        </p:nvSpPr>
        <p:spPr/>
        <p:txBody>
          <a:bodyPr/>
          <a:lstStyle/>
          <a:p>
            <a:fld id="{F3813511-ACE1-43CF-9D14-1F45F9B6D5A1}" type="datetime1">
              <a:rPr lang="fr-FR" smtClean="0"/>
              <a:t>25/01/2024</a:t>
            </a:fld>
            <a:endParaRPr lang="fr-FR"/>
          </a:p>
        </p:txBody>
      </p:sp>
      <p:sp>
        <p:nvSpPr>
          <p:cNvPr id="6" name="Espace réservé du pied de page 5">
            <a:extLst>
              <a:ext uri="{FF2B5EF4-FFF2-40B4-BE49-F238E27FC236}">
                <a16:creationId xmlns:a16="http://schemas.microsoft.com/office/drawing/2014/main" id="{F78B7F94-0E26-CC71-3CF9-EDB7E6072859}"/>
              </a:ext>
            </a:extLst>
          </p:cNvPr>
          <p:cNvSpPr>
            <a:spLocks noGrp="1"/>
          </p:cNvSpPr>
          <p:nvPr>
            <p:ph type="ftr" sz="quarter" idx="11"/>
          </p:nvPr>
        </p:nvSpPr>
        <p:spPr/>
        <p:txBody>
          <a:bodyPr/>
          <a:lstStyle/>
          <a:p>
            <a:r>
              <a:rPr lang="fr-FR"/>
              <a:t>Prof-TC</a:t>
            </a:r>
          </a:p>
        </p:txBody>
      </p:sp>
      <p:sp>
        <p:nvSpPr>
          <p:cNvPr id="7" name="Espace réservé du numéro de diapositive 6">
            <a:extLst>
              <a:ext uri="{FF2B5EF4-FFF2-40B4-BE49-F238E27FC236}">
                <a16:creationId xmlns:a16="http://schemas.microsoft.com/office/drawing/2014/main" id="{84FF3B34-9313-A83C-A266-5DA4082A4C08}"/>
              </a:ext>
            </a:extLst>
          </p:cNvPr>
          <p:cNvSpPr>
            <a:spLocks noGrp="1"/>
          </p:cNvSpPr>
          <p:nvPr>
            <p:ph type="sldNum" sz="quarter" idx="12"/>
          </p:nvPr>
        </p:nvSpPr>
        <p:spPr/>
        <p:txBody>
          <a:bodyPr/>
          <a:lstStyle/>
          <a:p>
            <a:fld id="{9F685A3E-F755-4605-8D2D-1C7CC6632459}" type="slidenum">
              <a:rPr lang="fr-FR" smtClean="0"/>
              <a:t>‹N°›</a:t>
            </a:fld>
            <a:endParaRPr lang="fr-FR"/>
          </a:p>
        </p:txBody>
      </p:sp>
    </p:spTree>
    <p:extLst>
      <p:ext uri="{BB962C8B-B14F-4D97-AF65-F5344CB8AC3E}">
        <p14:creationId xmlns:p14="http://schemas.microsoft.com/office/powerpoint/2010/main" val="4131400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8B58F7-EF31-4023-D772-BADE84D7372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8538A7E0-EA4A-D499-FA1F-76D8BF62C6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5DA40188-C727-5CF7-2B48-09F3D9C506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EAD568E-E019-B6E4-B0ED-8D8246C1B1D4}"/>
              </a:ext>
            </a:extLst>
          </p:cNvPr>
          <p:cNvSpPr>
            <a:spLocks noGrp="1"/>
          </p:cNvSpPr>
          <p:nvPr>
            <p:ph type="dt" sz="half" idx="10"/>
          </p:nvPr>
        </p:nvSpPr>
        <p:spPr/>
        <p:txBody>
          <a:bodyPr/>
          <a:lstStyle/>
          <a:p>
            <a:fld id="{4362D16D-4815-4603-A21A-37F7ADF86A35}" type="datetime1">
              <a:rPr lang="fr-FR" smtClean="0"/>
              <a:t>25/01/2024</a:t>
            </a:fld>
            <a:endParaRPr lang="fr-FR"/>
          </a:p>
        </p:txBody>
      </p:sp>
      <p:sp>
        <p:nvSpPr>
          <p:cNvPr id="6" name="Espace réservé du pied de page 5">
            <a:extLst>
              <a:ext uri="{FF2B5EF4-FFF2-40B4-BE49-F238E27FC236}">
                <a16:creationId xmlns:a16="http://schemas.microsoft.com/office/drawing/2014/main" id="{8F0CB262-F9C8-4281-D327-3529678DD3F4}"/>
              </a:ext>
            </a:extLst>
          </p:cNvPr>
          <p:cNvSpPr>
            <a:spLocks noGrp="1"/>
          </p:cNvSpPr>
          <p:nvPr>
            <p:ph type="ftr" sz="quarter" idx="11"/>
          </p:nvPr>
        </p:nvSpPr>
        <p:spPr/>
        <p:txBody>
          <a:bodyPr/>
          <a:lstStyle/>
          <a:p>
            <a:r>
              <a:rPr lang="fr-FR"/>
              <a:t>Prof-TC</a:t>
            </a:r>
          </a:p>
        </p:txBody>
      </p:sp>
      <p:sp>
        <p:nvSpPr>
          <p:cNvPr id="7" name="Espace réservé du numéro de diapositive 6">
            <a:extLst>
              <a:ext uri="{FF2B5EF4-FFF2-40B4-BE49-F238E27FC236}">
                <a16:creationId xmlns:a16="http://schemas.microsoft.com/office/drawing/2014/main" id="{F571F80B-FB8E-9D02-1F03-8980C848A9FA}"/>
              </a:ext>
            </a:extLst>
          </p:cNvPr>
          <p:cNvSpPr>
            <a:spLocks noGrp="1"/>
          </p:cNvSpPr>
          <p:nvPr>
            <p:ph type="sldNum" sz="quarter" idx="12"/>
          </p:nvPr>
        </p:nvSpPr>
        <p:spPr/>
        <p:txBody>
          <a:bodyPr/>
          <a:lstStyle/>
          <a:p>
            <a:fld id="{9F685A3E-F755-4605-8D2D-1C7CC6632459}" type="slidenum">
              <a:rPr lang="fr-FR" smtClean="0"/>
              <a:t>‹N°›</a:t>
            </a:fld>
            <a:endParaRPr lang="fr-FR"/>
          </a:p>
        </p:txBody>
      </p:sp>
    </p:spTree>
    <p:extLst>
      <p:ext uri="{BB962C8B-B14F-4D97-AF65-F5344CB8AC3E}">
        <p14:creationId xmlns:p14="http://schemas.microsoft.com/office/powerpoint/2010/main" val="1402137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D8928DC-7F99-2333-C24C-AC6D6C8197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E973E1A2-5A7A-7F73-436D-A348A97834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4D7A78D-D1E5-A6FC-8D2D-3A499115A2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D0C8E0-EBE6-4139-A885-B48C2CC6E427}" type="datetime1">
              <a:rPr lang="fr-FR" smtClean="0"/>
              <a:t>25/01/2024</a:t>
            </a:fld>
            <a:endParaRPr lang="fr-FR"/>
          </a:p>
        </p:txBody>
      </p:sp>
      <p:sp>
        <p:nvSpPr>
          <p:cNvPr id="5" name="Espace réservé du pied de page 4">
            <a:extLst>
              <a:ext uri="{FF2B5EF4-FFF2-40B4-BE49-F238E27FC236}">
                <a16:creationId xmlns:a16="http://schemas.microsoft.com/office/drawing/2014/main" id="{726624AB-EC8D-095B-957C-AA8F9A4562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Prof-TC</a:t>
            </a:r>
          </a:p>
        </p:txBody>
      </p:sp>
      <p:sp>
        <p:nvSpPr>
          <p:cNvPr id="6" name="Espace réservé du numéro de diapositive 5">
            <a:extLst>
              <a:ext uri="{FF2B5EF4-FFF2-40B4-BE49-F238E27FC236}">
                <a16:creationId xmlns:a16="http://schemas.microsoft.com/office/drawing/2014/main" id="{46BD2755-3549-4236-8922-DCDFC7497F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685A3E-F755-4605-8D2D-1C7CC6632459}" type="slidenum">
              <a:rPr lang="fr-FR" smtClean="0"/>
              <a:t>‹N°›</a:t>
            </a:fld>
            <a:endParaRPr lang="fr-FR"/>
          </a:p>
        </p:txBody>
      </p:sp>
    </p:spTree>
    <p:extLst>
      <p:ext uri="{BB962C8B-B14F-4D97-AF65-F5344CB8AC3E}">
        <p14:creationId xmlns:p14="http://schemas.microsoft.com/office/powerpoint/2010/main" val="39331118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6" name="ZoneTexte 5">
            <a:extLst>
              <a:ext uri="{FF2B5EF4-FFF2-40B4-BE49-F238E27FC236}">
                <a16:creationId xmlns:a16="http://schemas.microsoft.com/office/drawing/2014/main" id="{8E1EF46F-BFFD-EC1E-3EBA-34FDDB5B9655}"/>
              </a:ext>
            </a:extLst>
          </p:cNvPr>
          <p:cNvSpPr txBox="1"/>
          <p:nvPr/>
        </p:nvSpPr>
        <p:spPr>
          <a:xfrm>
            <a:off x="2354" y="0"/>
            <a:ext cx="12189646" cy="646331"/>
          </a:xfrm>
          <a:prstGeom prst="rect">
            <a:avLst/>
          </a:prstGeom>
          <a:noFill/>
        </p:spPr>
        <p:txBody>
          <a:bodyPr wrap="square">
            <a:spAutoFit/>
          </a:bodyPr>
          <a:lstStyle/>
          <a:p>
            <a:pPr algn="ctr"/>
            <a:r>
              <a:rPr lang="fr-FR" sz="3600" b="1" dirty="0">
                <a:solidFill>
                  <a:srgbClr val="FF0000"/>
                </a:solidFill>
                <a:effectLst/>
                <a:latin typeface="Comic Sans MS" panose="030F0702030302020204" pitchFamily="66" charset="0"/>
                <a:ea typeface="Calibri" panose="020F0502020204030204" pitchFamily="34" charset="0"/>
                <a:cs typeface="Arial" panose="020B0604020202020204" pitchFamily="34" charset="0"/>
              </a:rPr>
              <a:t>QUANTITES DE MATIERE</a:t>
            </a:r>
            <a:endParaRPr lang="fr-FR" sz="3600" dirty="0"/>
          </a:p>
        </p:txBody>
      </p:sp>
      <p:sp>
        <p:nvSpPr>
          <p:cNvPr id="8" name="ZoneTexte 7">
            <a:extLst>
              <a:ext uri="{FF2B5EF4-FFF2-40B4-BE49-F238E27FC236}">
                <a16:creationId xmlns:a16="http://schemas.microsoft.com/office/drawing/2014/main" id="{0BFCF95A-06F6-4E49-44E0-1CAD8D7C9C3F}"/>
              </a:ext>
            </a:extLst>
          </p:cNvPr>
          <p:cNvSpPr txBox="1"/>
          <p:nvPr/>
        </p:nvSpPr>
        <p:spPr>
          <a:xfrm>
            <a:off x="0" y="2305615"/>
            <a:ext cx="12192000" cy="2246769"/>
          </a:xfrm>
          <a:prstGeom prst="rect">
            <a:avLst/>
          </a:prstGeom>
          <a:noFill/>
        </p:spPr>
        <p:txBody>
          <a:bodyPr wrap="square">
            <a:spAutoFit/>
          </a:bodyPr>
          <a:lstStyle/>
          <a:p>
            <a:pPr algn="ctr"/>
            <a:r>
              <a:rPr lang="fr-FR" sz="2800" b="1" dirty="0">
                <a:solidFill>
                  <a:srgbClr val="0070C0"/>
                </a:solidFill>
                <a:effectLst/>
                <a:latin typeface="Comic Sans MS" panose="030F0702030302020204" pitchFamily="66" charset="0"/>
                <a:ea typeface="Calibri" panose="020F0502020204030204" pitchFamily="34" charset="0"/>
                <a:cs typeface="Arial" panose="020B0604020202020204" pitchFamily="34" charset="0"/>
              </a:rPr>
              <a:t>Physique Chimie</a:t>
            </a:r>
          </a:p>
          <a:p>
            <a:pPr algn="ctr"/>
            <a:endParaRPr lang="fr-FR" sz="2800" b="1" dirty="0">
              <a:solidFill>
                <a:srgbClr val="0070C0"/>
              </a:solidFill>
              <a:latin typeface="Comic Sans MS" panose="030F0702030302020204" pitchFamily="66" charset="0"/>
              <a:cs typeface="Arial" panose="020B0604020202020204" pitchFamily="34" charset="0"/>
            </a:endParaRPr>
          </a:p>
          <a:p>
            <a:pPr algn="ctr"/>
            <a:r>
              <a:rPr lang="fr-FR" sz="2800" b="1" dirty="0">
                <a:solidFill>
                  <a:srgbClr val="0070C0"/>
                </a:solidFill>
                <a:latin typeface="Comic Sans MS" panose="030F0702030302020204" pitchFamily="66" charset="0"/>
                <a:cs typeface="Arial" panose="020B0604020202020204" pitchFamily="34" charset="0"/>
              </a:rPr>
              <a:t>Seconde</a:t>
            </a:r>
          </a:p>
          <a:p>
            <a:pPr algn="ctr"/>
            <a:endParaRPr lang="fr-FR" sz="2800" b="1" dirty="0">
              <a:solidFill>
                <a:srgbClr val="0070C0"/>
              </a:solidFill>
              <a:latin typeface="Comic Sans MS" panose="030F0702030302020204" pitchFamily="66" charset="0"/>
              <a:cs typeface="Arial" panose="020B0604020202020204" pitchFamily="34" charset="0"/>
            </a:endParaRPr>
          </a:p>
          <a:p>
            <a:pPr algn="ctr"/>
            <a:r>
              <a:rPr lang="fr-FR" sz="2800" b="1" dirty="0">
                <a:solidFill>
                  <a:srgbClr val="0070C0"/>
                </a:solidFill>
                <a:latin typeface="Comic Sans MS" panose="030F0702030302020204" pitchFamily="66" charset="0"/>
                <a:cs typeface="Arial" panose="020B0604020202020204" pitchFamily="34" charset="0"/>
              </a:rPr>
              <a:t>www.prof-tc.fr</a:t>
            </a:r>
            <a:endParaRPr lang="fr-FR" sz="2800" dirty="0">
              <a:solidFill>
                <a:srgbClr val="0070C0"/>
              </a:solidFill>
            </a:endParaRPr>
          </a:p>
        </p:txBody>
      </p:sp>
    </p:spTree>
    <p:extLst>
      <p:ext uri="{BB962C8B-B14F-4D97-AF65-F5344CB8AC3E}">
        <p14:creationId xmlns:p14="http://schemas.microsoft.com/office/powerpoint/2010/main" val="2402774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srgbClr val="FF0000"/>
                </a:solidFill>
                <a:effectLst/>
                <a:uLnTx/>
                <a:uFillTx/>
                <a:latin typeface="Calibri" panose="020F0502020204030204"/>
                <a:ea typeface="+mn-ea"/>
                <a:cs typeface="+mn-cs"/>
              </a:rPr>
              <a:t>Prof-TC</a:t>
            </a:r>
          </a:p>
        </p:txBody>
      </p:sp>
      <p:sp>
        <p:nvSpPr>
          <p:cNvPr id="6" name="ZoneTexte 5">
            <a:extLst>
              <a:ext uri="{FF2B5EF4-FFF2-40B4-BE49-F238E27FC236}">
                <a16:creationId xmlns:a16="http://schemas.microsoft.com/office/drawing/2014/main" id="{8E1EF46F-BFFD-EC1E-3EBA-34FDDB5B9655}"/>
              </a:ext>
            </a:extLst>
          </p:cNvPr>
          <p:cNvSpPr txBox="1"/>
          <p:nvPr/>
        </p:nvSpPr>
        <p:spPr>
          <a:xfrm>
            <a:off x="2354" y="0"/>
            <a:ext cx="12189646" cy="64633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3600" b="1" i="0" u="none" strike="noStrike" kern="1200" cap="none" spc="0" normalizeH="0" baseline="0" noProof="0" dirty="0">
                <a:ln>
                  <a:noFill/>
                </a:ln>
                <a:solidFill>
                  <a:srgbClr val="FF0000"/>
                </a:solidFill>
                <a:effectLst/>
                <a:uLnTx/>
                <a:uFillTx/>
                <a:latin typeface="Comic Sans MS" panose="030F0702030302020204" pitchFamily="66" charset="0"/>
                <a:ea typeface="Calibri" panose="020F0502020204030204" pitchFamily="34" charset="0"/>
                <a:cs typeface="Arial" panose="020B0604020202020204" pitchFamily="34" charset="0"/>
              </a:rPr>
              <a:t>QUANTITES DE MATIERE</a:t>
            </a:r>
            <a:endParaRPr kumimoji="0" lang="fr-FR" sz="3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ZoneTexte 7">
            <a:extLst>
              <a:ext uri="{FF2B5EF4-FFF2-40B4-BE49-F238E27FC236}">
                <a16:creationId xmlns:a16="http://schemas.microsoft.com/office/drawing/2014/main" id="{0BFCF95A-06F6-4E49-44E0-1CAD8D7C9C3F}"/>
              </a:ext>
            </a:extLst>
          </p:cNvPr>
          <p:cNvSpPr txBox="1"/>
          <p:nvPr/>
        </p:nvSpPr>
        <p:spPr>
          <a:xfrm>
            <a:off x="0" y="2305615"/>
            <a:ext cx="12192000" cy="224676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0070C0"/>
                </a:solidFill>
                <a:effectLst/>
                <a:uLnTx/>
                <a:uFillTx/>
                <a:latin typeface="Comic Sans MS" panose="030F0702030302020204" pitchFamily="66" charset="0"/>
                <a:ea typeface="Calibri" panose="020F0502020204030204" pitchFamily="34" charset="0"/>
                <a:cs typeface="Arial" panose="020B0604020202020204" pitchFamily="34" charset="0"/>
              </a:rPr>
              <a:t>Physique Chimie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2800" b="1" i="0" u="none"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Seconde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2800" b="1" i="0" u="none"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srgbClr val="0070C0"/>
                </a:solidFill>
                <a:effectLst/>
                <a:uLnTx/>
                <a:uFillTx/>
                <a:latin typeface="Comic Sans MS" panose="030F0702030302020204" pitchFamily="66" charset="0"/>
                <a:ea typeface="+mn-ea"/>
                <a:cs typeface="Arial" panose="020B0604020202020204" pitchFamily="34" charset="0"/>
              </a:rPr>
              <a:t>www.prof-tc.fr</a:t>
            </a:r>
            <a:endParaRPr kumimoji="0" lang="fr-FR" sz="2800" b="0"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8641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3" name="ZoneTexte 2">
            <a:extLst>
              <a:ext uri="{FF2B5EF4-FFF2-40B4-BE49-F238E27FC236}">
                <a16:creationId xmlns:a16="http://schemas.microsoft.com/office/drawing/2014/main" id="{2A92E9CA-6CC4-7EFA-AC8D-CA833CB5861E}"/>
              </a:ext>
            </a:extLst>
          </p:cNvPr>
          <p:cNvSpPr txBox="1"/>
          <p:nvPr/>
        </p:nvSpPr>
        <p:spPr>
          <a:xfrm>
            <a:off x="0" y="3"/>
            <a:ext cx="12192000" cy="584775"/>
          </a:xfrm>
          <a:prstGeom prst="rect">
            <a:avLst/>
          </a:prstGeom>
          <a:noFill/>
        </p:spPr>
        <p:txBody>
          <a:bodyPr wrap="square">
            <a:spAutoFit/>
          </a:bodyPr>
          <a:lstStyle/>
          <a:p>
            <a:pPr algn="ctr"/>
            <a:r>
              <a:rPr lang="fr-FR" sz="3200" b="1" dirty="0">
                <a:solidFill>
                  <a:srgbClr val="FF0000"/>
                </a:solidFill>
                <a:effectLst/>
                <a:latin typeface="Comic Sans MS" panose="030F0702030302020204" pitchFamily="66" charset="0"/>
                <a:ea typeface="Calibri" panose="020F0502020204030204" pitchFamily="34" charset="0"/>
                <a:cs typeface="Arial" panose="020B0604020202020204" pitchFamily="34" charset="0"/>
              </a:rPr>
              <a:t>1 – La mole</a:t>
            </a:r>
            <a:endParaRPr lang="fr-FR" sz="3200" b="1" dirty="0">
              <a:solidFill>
                <a:srgbClr val="FF0000"/>
              </a:solidFill>
              <a:latin typeface="Comic Sans MS" panose="030F0702030302020204" pitchFamily="66" charset="0"/>
              <a:cs typeface="Arial" panose="020B0604020202020204" pitchFamily="34" charset="0"/>
            </a:endParaRPr>
          </a:p>
        </p:txBody>
      </p:sp>
      <p:sp>
        <p:nvSpPr>
          <p:cNvPr id="9" name="ZoneTexte 8">
            <a:extLst>
              <a:ext uri="{FF2B5EF4-FFF2-40B4-BE49-F238E27FC236}">
                <a16:creationId xmlns:a16="http://schemas.microsoft.com/office/drawing/2014/main" id="{74D7B221-6F45-C191-17DA-8D8CBD3F9913}"/>
              </a:ext>
            </a:extLst>
          </p:cNvPr>
          <p:cNvSpPr txBox="1"/>
          <p:nvPr/>
        </p:nvSpPr>
        <p:spPr>
          <a:xfrm>
            <a:off x="-1464" y="514431"/>
            <a:ext cx="12192000" cy="3645742"/>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La mole est la quantité de matière d'un système contenant autant d'entités élémentaires (atomes, ions ou molécules) qu'il y a d'atomes de carbone dans 12g de carbone 12, c'est-à-dire 6,02.10</a:t>
            </a:r>
            <a:r>
              <a:rPr lang="fr-FR" sz="2400" baseline="30000" dirty="0">
                <a:effectLst/>
                <a:latin typeface="Comic Sans MS" panose="030F0702030302020204" pitchFamily="66" charset="0"/>
                <a:ea typeface="Times New Roman" panose="02020603050405020304" pitchFamily="18" charset="0"/>
                <a:cs typeface="Times New Roman" panose="02020603050405020304" pitchFamily="18" charset="0"/>
              </a:rPr>
              <a:t>23</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atomes de carbone.</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Une mole d'atomes, de molécules ou d'ions contient 6,02.10</a:t>
            </a:r>
            <a:r>
              <a:rPr lang="fr-FR" sz="2400" baseline="30000" dirty="0">
                <a:effectLst/>
                <a:latin typeface="Comic Sans MS" panose="030F0702030302020204" pitchFamily="66" charset="0"/>
                <a:ea typeface="Times New Roman" panose="02020603050405020304" pitchFamily="18" charset="0"/>
                <a:cs typeface="Times New Roman" panose="02020603050405020304" pitchFamily="18" charset="0"/>
              </a:rPr>
              <a:t>23</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atomes, molécules ou ions.</a:t>
            </a:r>
          </a:p>
          <a:p>
            <a:pPr algn="just">
              <a:lnSpc>
                <a:spcPct val="107000"/>
              </a:lnSpc>
              <a:spcAft>
                <a:spcPts val="800"/>
              </a:spcAft>
            </a:pP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b="1" dirty="0">
                <a:solidFill>
                  <a:srgbClr val="0070C0"/>
                </a:solidFill>
                <a:effectLst/>
                <a:latin typeface="Comic Sans MS" panose="030F0702030302020204" pitchFamily="66" charset="0"/>
                <a:ea typeface="Times New Roman" panose="02020603050405020304" pitchFamily="18" charset="0"/>
                <a:cs typeface="Times New Roman" panose="02020603050405020304" pitchFamily="18" charset="0"/>
              </a:rPr>
              <a:t>Ce nombre est la constante d'Avogadro, notée:</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2400" b="1" dirty="0">
                <a:solidFill>
                  <a:srgbClr val="0070C0"/>
                </a:solidFill>
                <a:effectLst/>
                <a:latin typeface="Comic Sans MS" panose="030F0702030302020204" pitchFamily="66" charset="0"/>
                <a:ea typeface="Times New Roman" panose="02020603050405020304" pitchFamily="18" charset="0"/>
                <a:cs typeface="Times New Roman" panose="02020603050405020304" pitchFamily="18" charset="0"/>
              </a:rPr>
              <a:t>N</a:t>
            </a:r>
            <a:r>
              <a:rPr lang="fr-FR" sz="2400" b="1" baseline="-25000" dirty="0">
                <a:solidFill>
                  <a:srgbClr val="0070C0"/>
                </a:solidFill>
                <a:effectLst/>
                <a:latin typeface="Comic Sans MS" panose="030F0702030302020204" pitchFamily="66" charset="0"/>
                <a:ea typeface="Times New Roman" panose="02020603050405020304" pitchFamily="18" charset="0"/>
                <a:cs typeface="Times New Roman" panose="02020603050405020304" pitchFamily="18" charset="0"/>
              </a:rPr>
              <a:t>A</a:t>
            </a:r>
            <a:r>
              <a:rPr lang="fr-FR" sz="2400" b="1" dirty="0">
                <a:solidFill>
                  <a:srgbClr val="0070C0"/>
                </a:solidFill>
                <a:effectLst/>
                <a:latin typeface="Comic Sans MS" panose="030F0702030302020204" pitchFamily="66" charset="0"/>
                <a:ea typeface="Times New Roman" panose="02020603050405020304" pitchFamily="18" charset="0"/>
                <a:cs typeface="Times New Roman" panose="02020603050405020304" pitchFamily="18" charset="0"/>
              </a:rPr>
              <a:t> = 6,02.10</a:t>
            </a:r>
            <a:r>
              <a:rPr lang="fr-FR" sz="2400" b="1" baseline="30000" dirty="0">
                <a:solidFill>
                  <a:srgbClr val="0070C0"/>
                </a:solidFill>
                <a:effectLst/>
                <a:latin typeface="Comic Sans MS" panose="030F0702030302020204" pitchFamily="66" charset="0"/>
                <a:ea typeface="Times New Roman" panose="02020603050405020304" pitchFamily="18" charset="0"/>
                <a:cs typeface="Times New Roman" panose="02020603050405020304" pitchFamily="18" charset="0"/>
              </a:rPr>
              <a:t>23</a:t>
            </a:r>
            <a:r>
              <a:rPr lang="fr-FR" sz="2400" b="1" dirty="0">
                <a:solidFill>
                  <a:srgbClr val="0070C0"/>
                </a:solidFill>
                <a:effectLst/>
                <a:latin typeface="Comic Sans MS" panose="030F0702030302020204" pitchFamily="66" charset="0"/>
                <a:ea typeface="Times New Roman" panose="02020603050405020304" pitchFamily="18" charset="0"/>
                <a:cs typeface="Times New Roman" panose="02020603050405020304" pitchFamily="18" charset="0"/>
              </a:rPr>
              <a:t>mol</a:t>
            </a:r>
            <a:r>
              <a:rPr lang="fr-FR" sz="2400" b="1" baseline="30000" dirty="0">
                <a:solidFill>
                  <a:srgbClr val="0070C0"/>
                </a:solidFill>
                <a:effectLst/>
                <a:latin typeface="Comic Sans MS" panose="030F0702030302020204" pitchFamily="66" charset="0"/>
                <a:ea typeface="Times New Roman" panose="02020603050405020304" pitchFamily="18" charset="0"/>
                <a:cs typeface="Times New Roman" panose="02020603050405020304" pitchFamily="18" charset="0"/>
              </a:rPr>
              <a:t>-1</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ZoneTexte 10">
            <a:extLst>
              <a:ext uri="{FF2B5EF4-FFF2-40B4-BE49-F238E27FC236}">
                <a16:creationId xmlns:a16="http://schemas.microsoft.com/office/drawing/2014/main" id="{8FBE49B1-CD6B-958C-A939-22E0667B2DB7}"/>
              </a:ext>
            </a:extLst>
          </p:cNvPr>
          <p:cNvSpPr txBox="1"/>
          <p:nvPr/>
        </p:nvSpPr>
        <p:spPr>
          <a:xfrm>
            <a:off x="0" y="4658889"/>
            <a:ext cx="12190536" cy="1654684"/>
          </a:xfrm>
          <a:prstGeom prst="rect">
            <a:avLst/>
          </a:prstGeom>
          <a:noFill/>
        </p:spPr>
        <p:txBody>
          <a:bodyPr wrap="square">
            <a:spAutoFit/>
          </a:bodyPr>
          <a:lstStyle/>
          <a:p>
            <a:pPr marL="342900" lvl="0" indent="-342900" algn="just">
              <a:lnSpc>
                <a:spcPct val="107000"/>
              </a:lnSpc>
              <a:buFont typeface="Symbol" panose="05050102010706020507" pitchFamily="18" charset="2"/>
              <a:buChar char=""/>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Dans une mole d'atomes d'oxygène, il y a 6,02.10</a:t>
            </a:r>
            <a:r>
              <a:rPr lang="fr-FR" sz="2400" baseline="30000" dirty="0">
                <a:effectLst/>
                <a:latin typeface="Comic Sans MS" panose="030F0702030302020204" pitchFamily="66" charset="0"/>
                <a:ea typeface="Times New Roman" panose="02020603050405020304" pitchFamily="18" charset="0"/>
                <a:cs typeface="Times New Roman" panose="02020603050405020304" pitchFamily="18" charset="0"/>
              </a:rPr>
              <a:t>23</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atomes d'oxygène.</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Dans une mole de molécules d'eau, il y a 6,02.10</a:t>
            </a:r>
            <a:r>
              <a:rPr lang="fr-FR" sz="2400" baseline="30000" dirty="0">
                <a:effectLst/>
                <a:latin typeface="Comic Sans MS" panose="030F0702030302020204" pitchFamily="66" charset="0"/>
                <a:ea typeface="Times New Roman" panose="02020603050405020304" pitchFamily="18" charset="0"/>
                <a:cs typeface="Times New Roman" panose="02020603050405020304" pitchFamily="18" charset="0"/>
              </a:rPr>
              <a:t>23</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molécules d'eau.</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Dans une mole d'ions sulfate, il y a 6,02.10</a:t>
            </a:r>
            <a:r>
              <a:rPr lang="fr-FR" sz="2400" baseline="30000" dirty="0">
                <a:effectLst/>
                <a:latin typeface="Comic Sans MS" panose="030F0702030302020204" pitchFamily="66" charset="0"/>
                <a:ea typeface="Times New Roman" panose="02020603050405020304" pitchFamily="18" charset="0"/>
                <a:cs typeface="Times New Roman" panose="02020603050405020304" pitchFamily="18" charset="0"/>
              </a:rPr>
              <a:t>23</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ions sulfate.</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Dans une mole de balles de tennis, il y a 6,02.10</a:t>
            </a:r>
            <a:r>
              <a:rPr lang="fr-FR" sz="2400" baseline="30000" dirty="0">
                <a:effectLst/>
                <a:latin typeface="Comic Sans MS" panose="030F0702030302020204" pitchFamily="66" charset="0"/>
                <a:ea typeface="Times New Roman" panose="02020603050405020304" pitchFamily="18" charset="0"/>
                <a:cs typeface="Times New Roman" panose="02020603050405020304" pitchFamily="18" charset="0"/>
              </a:rPr>
              <a:t>23</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balles de tennis.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89361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6" name="Rectangle 3">
            <a:extLst>
              <a:ext uri="{FF2B5EF4-FFF2-40B4-BE49-F238E27FC236}">
                <a16:creationId xmlns:a16="http://schemas.microsoft.com/office/drawing/2014/main" id="{A928D3E5-9C73-F9D6-20EC-76AEA5C66A67}"/>
              </a:ext>
            </a:extLst>
          </p:cNvPr>
          <p:cNvSpPr>
            <a:spLocks noChangeArrowheads="1"/>
          </p:cNvSpPr>
          <p:nvPr/>
        </p:nvSpPr>
        <p:spPr bwMode="auto">
          <a:xfrm>
            <a:off x="79131" y="299524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 name="ZoneTexte 6">
            <a:extLst>
              <a:ext uri="{FF2B5EF4-FFF2-40B4-BE49-F238E27FC236}">
                <a16:creationId xmlns:a16="http://schemas.microsoft.com/office/drawing/2014/main" id="{5DA7430C-ACF5-4C72-26B3-424B423A91F0}"/>
              </a:ext>
            </a:extLst>
          </p:cNvPr>
          <p:cNvSpPr txBox="1"/>
          <p:nvPr/>
        </p:nvSpPr>
        <p:spPr>
          <a:xfrm>
            <a:off x="-1464" y="0"/>
            <a:ext cx="12192000" cy="1259512"/>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Le nombre d'entités chimiques élémentaires N contenues dans un échantillon de matière est proportionnel à la quantité de matière n. Le coefficient de proportionnalité est la constante d'Avogadro N</a:t>
            </a:r>
            <a:r>
              <a:rPr lang="fr-FR" sz="2400" baseline="-25000" dirty="0">
                <a:effectLst/>
                <a:latin typeface="Comic Sans MS" panose="030F0702030302020204" pitchFamily="66" charset="0"/>
                <a:ea typeface="Times New Roman" panose="02020603050405020304" pitchFamily="18" charset="0"/>
                <a:cs typeface="Times New Roman" panose="02020603050405020304" pitchFamily="18" charset="0"/>
              </a:rPr>
              <a:t>A</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8" name="Tableau 7">
                <a:extLst>
                  <a:ext uri="{FF2B5EF4-FFF2-40B4-BE49-F238E27FC236}">
                    <a16:creationId xmlns:a16="http://schemas.microsoft.com/office/drawing/2014/main" id="{7FF8A277-0F94-B20A-CF80-008C12AA1631}"/>
                  </a:ext>
                </a:extLst>
              </p:cNvPr>
              <p:cNvGraphicFramePr>
                <a:graphicFrameLocks noGrp="1"/>
              </p:cNvGraphicFramePr>
              <p:nvPr>
                <p:extLst>
                  <p:ext uri="{D42A27DB-BD31-4B8C-83A1-F6EECF244321}">
                    <p14:modId xmlns:p14="http://schemas.microsoft.com/office/powerpoint/2010/main" val="107428500"/>
                  </p:ext>
                </p:extLst>
              </p:nvPr>
            </p:nvGraphicFramePr>
            <p:xfrm>
              <a:off x="411774" y="1447243"/>
              <a:ext cx="11365523" cy="1548003"/>
            </p:xfrm>
            <a:graphic>
              <a:graphicData uri="http://schemas.openxmlformats.org/drawingml/2006/table">
                <a:tbl>
                  <a:tblPr firstRow="1" firstCol="1" bandRow="1">
                    <a:tableStyleId>{5C22544A-7EE6-4342-B048-85BDC9FD1C3A}</a:tableStyleId>
                  </a:tblPr>
                  <a:tblGrid>
                    <a:gridCol w="5506505">
                      <a:extLst>
                        <a:ext uri="{9D8B030D-6E8A-4147-A177-3AD203B41FA5}">
                          <a16:colId xmlns:a16="http://schemas.microsoft.com/office/drawing/2014/main" val="1701379204"/>
                        </a:ext>
                      </a:extLst>
                    </a:gridCol>
                    <a:gridCol w="5859018">
                      <a:extLst>
                        <a:ext uri="{9D8B030D-6E8A-4147-A177-3AD203B41FA5}">
                          <a16:colId xmlns:a16="http://schemas.microsoft.com/office/drawing/2014/main" val="2905416068"/>
                        </a:ext>
                      </a:extLst>
                    </a:gridCol>
                  </a:tblGrid>
                  <a:tr h="0">
                    <a:tc>
                      <a:txBody>
                        <a:bodyPr/>
                        <a:lstStyle/>
                        <a:p>
                          <a:pPr algn="ctr">
                            <a:lnSpc>
                              <a:spcPct val="107000"/>
                            </a:lnSpc>
                            <a:spcAft>
                              <a:spcPts val="800"/>
                            </a:spcAft>
                          </a:pPr>
                          <a14:m>
                            <m:oMathPara xmlns:m="http://schemas.openxmlformats.org/officeDocument/2006/math">
                              <m:oMathParaPr>
                                <m:jc m:val="centerGroup"/>
                              </m:oMathParaPr>
                              <m:oMath xmlns:m="http://schemas.openxmlformats.org/officeDocument/2006/math">
                                <m:r>
                                  <m:rPr>
                                    <m:nor/>
                                  </m:rPr>
                                  <a:rPr lang="fr-FR" sz="2800" smtClean="0">
                                    <a:solidFill>
                                      <a:srgbClr val="0070C0"/>
                                    </a:solidFill>
                                    <a:effectLst/>
                                    <a:latin typeface="Comic Sans MS" panose="030F0702030302020204" pitchFamily="66" charset="0"/>
                                  </a:rPr>
                                  <m:t>N</m:t>
                                </m:r>
                                <m:r>
                                  <m:rPr>
                                    <m:nor/>
                                  </m:rPr>
                                  <a:rPr lang="fr-FR" sz="2800" smtClean="0">
                                    <a:solidFill>
                                      <a:srgbClr val="0070C0"/>
                                    </a:solidFill>
                                    <a:effectLst/>
                                    <a:latin typeface="Comic Sans MS" panose="030F0702030302020204" pitchFamily="66" charset="0"/>
                                  </a:rPr>
                                  <m:t> = </m:t>
                                </m:r>
                                <m:r>
                                  <m:rPr>
                                    <m:nor/>
                                  </m:rPr>
                                  <a:rPr lang="fr-FR" sz="2800" smtClean="0">
                                    <a:solidFill>
                                      <a:srgbClr val="0070C0"/>
                                    </a:solidFill>
                                    <a:effectLst/>
                                    <a:latin typeface="Comic Sans MS" panose="030F0702030302020204" pitchFamily="66" charset="0"/>
                                  </a:rPr>
                                  <m:t>n</m:t>
                                </m:r>
                                <m:r>
                                  <m:rPr>
                                    <m:nor/>
                                  </m:rPr>
                                  <a:rPr lang="fr-FR" sz="2800" smtClean="0">
                                    <a:solidFill>
                                      <a:srgbClr val="0070C0"/>
                                    </a:solidFill>
                                    <a:effectLst/>
                                    <a:latin typeface="Comic Sans MS" panose="030F0702030302020204" pitchFamily="66" charset="0"/>
                                  </a:rPr>
                                  <m:t> </m:t>
                                </m:r>
                                <m:r>
                                  <m:rPr>
                                    <m:nor/>
                                  </m:rPr>
                                  <a:rPr lang="fr-FR" sz="2800" smtClean="0">
                                    <a:solidFill>
                                      <a:srgbClr val="0070C0"/>
                                    </a:solidFill>
                                    <a:effectLst/>
                                    <a:latin typeface="Comic Sans MS" panose="030F0702030302020204" pitchFamily="66" charset="0"/>
                                  </a:rPr>
                                  <m:t>×</m:t>
                                </m:r>
                                <m:r>
                                  <m:rPr>
                                    <m:nor/>
                                  </m:rPr>
                                  <a:rPr lang="fr-FR" sz="2800" smtClean="0">
                                    <a:solidFill>
                                      <a:srgbClr val="0070C0"/>
                                    </a:solidFill>
                                    <a:effectLst/>
                                    <a:latin typeface="Comic Sans MS" panose="030F0702030302020204" pitchFamily="66" charset="0"/>
                                  </a:rPr>
                                  <m:t> </m:t>
                                </m:r>
                                <m:sSub>
                                  <m:sSubPr>
                                    <m:ctrlPr>
                                      <a:rPr lang="fr-FR" sz="2800" i="1">
                                        <a:solidFill>
                                          <a:srgbClr val="0070C0"/>
                                        </a:solidFill>
                                        <a:effectLst/>
                                        <a:latin typeface="Cambria Math" panose="02040503050406030204" pitchFamily="18" charset="0"/>
                                      </a:rPr>
                                    </m:ctrlPr>
                                  </m:sSubPr>
                                  <m:e>
                                    <m:r>
                                      <m:rPr>
                                        <m:nor/>
                                      </m:rPr>
                                      <a:rPr lang="fr-FR" sz="2800">
                                        <a:solidFill>
                                          <a:srgbClr val="0070C0"/>
                                        </a:solidFill>
                                        <a:effectLst/>
                                        <a:latin typeface="Comic Sans MS" panose="030F0702030302020204" pitchFamily="66" charset="0"/>
                                      </a:rPr>
                                      <m:t>N</m:t>
                                    </m:r>
                                  </m:e>
                                  <m:sub>
                                    <m:r>
                                      <m:rPr>
                                        <m:nor/>
                                      </m:rPr>
                                      <a:rPr lang="fr-FR" sz="2800">
                                        <a:solidFill>
                                          <a:srgbClr val="0070C0"/>
                                        </a:solidFill>
                                        <a:effectLst/>
                                        <a:latin typeface="Comic Sans MS" panose="030F0702030302020204" pitchFamily="66" charset="0"/>
                                      </a:rPr>
                                      <m:t>A</m:t>
                                    </m:r>
                                  </m:sub>
                                </m:sSub>
                                <m:r>
                                  <m:rPr>
                                    <m:nor/>
                                  </m:rPr>
                                  <a:rPr lang="fr-FR" sz="2800">
                                    <a:solidFill>
                                      <a:srgbClr val="0070C0"/>
                                    </a:solidFill>
                                    <a:effectLst/>
                                    <a:latin typeface="Comic Sans MS" panose="030F0702030302020204" pitchFamily="66" charset="0"/>
                                  </a:rPr>
                                  <m:t>    </m:t>
                                </m:r>
                                <m:r>
                                  <m:rPr>
                                    <m:nor/>
                                  </m:rPr>
                                  <a:rPr lang="fr-FR" sz="2800">
                                    <a:solidFill>
                                      <a:srgbClr val="0070C0"/>
                                    </a:solidFill>
                                    <a:effectLst/>
                                    <a:latin typeface="Comic Sans MS" panose="030F0702030302020204" pitchFamily="66" charset="0"/>
                                  </a:rPr>
                                  <m:t>ou</m:t>
                                </m:r>
                                <m:r>
                                  <m:rPr>
                                    <m:nor/>
                                  </m:rPr>
                                  <a:rPr lang="fr-FR" sz="2800">
                                    <a:solidFill>
                                      <a:srgbClr val="0070C0"/>
                                    </a:solidFill>
                                    <a:effectLst/>
                                    <a:latin typeface="Comic Sans MS" panose="030F0702030302020204" pitchFamily="66" charset="0"/>
                                  </a:rPr>
                                  <m:t>    </m:t>
                                </m:r>
                                <m:r>
                                  <m:rPr>
                                    <m:nor/>
                                  </m:rPr>
                                  <a:rPr lang="fr-FR" sz="2800">
                                    <a:solidFill>
                                      <a:srgbClr val="0070C0"/>
                                    </a:solidFill>
                                    <a:effectLst/>
                                    <a:latin typeface="Comic Sans MS" panose="030F0702030302020204" pitchFamily="66" charset="0"/>
                                  </a:rPr>
                                  <m:t>n</m:t>
                                </m:r>
                                <m:r>
                                  <m:rPr>
                                    <m:nor/>
                                  </m:rPr>
                                  <a:rPr lang="fr-FR" sz="2800">
                                    <a:solidFill>
                                      <a:srgbClr val="0070C0"/>
                                    </a:solidFill>
                                    <a:effectLst/>
                                    <a:latin typeface="Comic Sans MS" panose="030F0702030302020204" pitchFamily="66" charset="0"/>
                                  </a:rPr>
                                  <m:t> = </m:t>
                                </m:r>
                                <m:f>
                                  <m:fPr>
                                    <m:ctrlPr>
                                      <a:rPr lang="fr-FR" sz="2800" i="1">
                                        <a:solidFill>
                                          <a:srgbClr val="0070C0"/>
                                        </a:solidFill>
                                        <a:effectLst/>
                                        <a:latin typeface="Cambria Math" panose="02040503050406030204" pitchFamily="18" charset="0"/>
                                      </a:rPr>
                                    </m:ctrlPr>
                                  </m:fPr>
                                  <m:num>
                                    <m:r>
                                      <m:rPr>
                                        <m:nor/>
                                      </m:rPr>
                                      <a:rPr lang="fr-FR" sz="2800">
                                        <a:solidFill>
                                          <a:srgbClr val="0070C0"/>
                                        </a:solidFill>
                                        <a:effectLst/>
                                        <a:latin typeface="Comic Sans MS" panose="030F0702030302020204" pitchFamily="66" charset="0"/>
                                      </a:rPr>
                                      <m:t>N</m:t>
                                    </m:r>
                                  </m:num>
                                  <m:den>
                                    <m:sSub>
                                      <m:sSubPr>
                                        <m:ctrlPr>
                                          <a:rPr lang="fr-FR" sz="2800" i="1">
                                            <a:solidFill>
                                              <a:srgbClr val="0070C0"/>
                                            </a:solidFill>
                                            <a:effectLst/>
                                            <a:latin typeface="Cambria Math" panose="02040503050406030204" pitchFamily="18" charset="0"/>
                                          </a:rPr>
                                        </m:ctrlPr>
                                      </m:sSubPr>
                                      <m:e>
                                        <m:r>
                                          <m:rPr>
                                            <m:nor/>
                                          </m:rPr>
                                          <a:rPr lang="fr-FR" sz="2800">
                                            <a:solidFill>
                                              <a:srgbClr val="0070C0"/>
                                            </a:solidFill>
                                            <a:effectLst/>
                                            <a:latin typeface="Comic Sans MS" panose="030F0702030302020204" pitchFamily="66" charset="0"/>
                                          </a:rPr>
                                          <m:t>N</m:t>
                                        </m:r>
                                      </m:e>
                                      <m:sub>
                                        <m:r>
                                          <m:rPr>
                                            <m:nor/>
                                          </m:rPr>
                                          <a:rPr lang="fr-FR" sz="2800">
                                            <a:solidFill>
                                              <a:srgbClr val="0070C0"/>
                                            </a:solidFill>
                                            <a:effectLst/>
                                            <a:latin typeface="Comic Sans MS" panose="030F0702030302020204" pitchFamily="66" charset="0"/>
                                          </a:rPr>
                                          <m:t>A</m:t>
                                        </m:r>
                                      </m:sub>
                                    </m:sSub>
                                  </m:den>
                                </m:f>
                              </m:oMath>
                            </m:oMathPara>
                          </a14:m>
                          <a:endParaRPr lang="fr-FR" sz="2800" dirty="0">
                            <a:solidFill>
                              <a:srgbClr val="0070C0"/>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lnL w="12700" cmpd="sng">
                          <a:noFill/>
                        </a:lnL>
                        <a:lnR w="12700" cap="flat" cmpd="sng" algn="ctr">
                          <a:solidFill>
                            <a:srgbClr val="0070C0"/>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algn="just">
                            <a:lnSpc>
                              <a:spcPct val="107000"/>
                            </a:lnSpc>
                            <a:spcAft>
                              <a:spcPts val="800"/>
                            </a:spcAft>
                          </a:pPr>
                          <a:r>
                            <a:rPr lang="fr-FR" sz="2800" dirty="0">
                              <a:solidFill>
                                <a:srgbClr val="0070C0"/>
                              </a:solidFill>
                              <a:effectLst/>
                              <a:latin typeface="Comic Sans MS" panose="030F0702030302020204" pitchFamily="66" charset="0"/>
                            </a:rPr>
                            <a:t>N: Nombre d'entité (sans unité)</a:t>
                          </a:r>
                        </a:p>
                        <a:p>
                          <a:pPr algn="just">
                            <a:lnSpc>
                              <a:spcPct val="107000"/>
                            </a:lnSpc>
                            <a:spcAft>
                              <a:spcPts val="800"/>
                            </a:spcAft>
                          </a:pPr>
                          <a:r>
                            <a:rPr lang="fr-FR" sz="2800" dirty="0">
                              <a:solidFill>
                                <a:srgbClr val="0070C0"/>
                              </a:solidFill>
                              <a:effectLst/>
                              <a:latin typeface="Comic Sans MS" panose="030F0702030302020204" pitchFamily="66" charset="0"/>
                            </a:rPr>
                            <a:t>n: Quantité de matière (mol)</a:t>
                          </a:r>
                        </a:p>
                        <a:p>
                          <a:pPr algn="just">
                            <a:lnSpc>
                              <a:spcPct val="107000"/>
                            </a:lnSpc>
                            <a:spcAft>
                              <a:spcPts val="800"/>
                            </a:spcAft>
                          </a:pPr>
                          <a:r>
                            <a:rPr lang="fr-FR" sz="2800" dirty="0">
                              <a:solidFill>
                                <a:srgbClr val="0070C0"/>
                              </a:solidFill>
                              <a:effectLst/>
                              <a:latin typeface="Comic Sans MS" panose="030F0702030302020204" pitchFamily="66" charset="0"/>
                            </a:rPr>
                            <a:t>N</a:t>
                          </a:r>
                          <a:r>
                            <a:rPr lang="fr-FR" sz="2800" baseline="-25000" dirty="0">
                              <a:solidFill>
                                <a:srgbClr val="0070C0"/>
                              </a:solidFill>
                              <a:effectLst/>
                              <a:latin typeface="Comic Sans MS" panose="030F0702030302020204" pitchFamily="66" charset="0"/>
                            </a:rPr>
                            <a:t>A</a:t>
                          </a:r>
                          <a:r>
                            <a:rPr lang="fr-FR" sz="2800" dirty="0">
                              <a:solidFill>
                                <a:srgbClr val="0070C0"/>
                              </a:solidFill>
                              <a:effectLst/>
                              <a:latin typeface="Comic Sans MS" panose="030F0702030302020204" pitchFamily="66" charset="0"/>
                            </a:rPr>
                            <a:t>: Nombre d'Avogadro (mol</a:t>
                          </a:r>
                          <a:r>
                            <a:rPr lang="fr-FR" sz="2800" baseline="30000" dirty="0">
                              <a:solidFill>
                                <a:srgbClr val="0070C0"/>
                              </a:solidFill>
                              <a:effectLst/>
                              <a:latin typeface="Comic Sans MS" panose="030F0702030302020204" pitchFamily="66" charset="0"/>
                            </a:rPr>
                            <a:t>-1</a:t>
                          </a:r>
                          <a:r>
                            <a:rPr lang="fr-FR" sz="2800" dirty="0">
                              <a:solidFill>
                                <a:srgbClr val="0070C0"/>
                              </a:solidFill>
                              <a:effectLst/>
                              <a:latin typeface="Comic Sans MS" panose="030F0702030302020204" pitchFamily="66" charset="0"/>
                            </a:rPr>
                            <a:t>)</a:t>
                          </a:r>
                          <a:endParaRPr lang="fr-FR" sz="2800" dirty="0">
                            <a:solidFill>
                              <a:srgbClr val="0070C0"/>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35532072"/>
                      </a:ext>
                    </a:extLst>
                  </a:tr>
                </a:tbl>
              </a:graphicData>
            </a:graphic>
          </p:graphicFrame>
        </mc:Choice>
        <mc:Fallback xmlns="">
          <p:graphicFrame>
            <p:nvGraphicFramePr>
              <p:cNvPr id="8" name="Tableau 7">
                <a:extLst>
                  <a:ext uri="{FF2B5EF4-FFF2-40B4-BE49-F238E27FC236}">
                    <a16:creationId xmlns:a16="http://schemas.microsoft.com/office/drawing/2014/main" id="{7FF8A277-0F94-B20A-CF80-008C12AA1631}"/>
                  </a:ext>
                </a:extLst>
              </p:cNvPr>
              <p:cNvGraphicFramePr>
                <a:graphicFrameLocks noGrp="1"/>
              </p:cNvGraphicFramePr>
              <p:nvPr>
                <p:extLst>
                  <p:ext uri="{D42A27DB-BD31-4B8C-83A1-F6EECF244321}">
                    <p14:modId xmlns:p14="http://schemas.microsoft.com/office/powerpoint/2010/main" val="107428500"/>
                  </p:ext>
                </p:extLst>
              </p:nvPr>
            </p:nvGraphicFramePr>
            <p:xfrm>
              <a:off x="411774" y="1447243"/>
              <a:ext cx="11365523" cy="1548003"/>
            </p:xfrm>
            <a:graphic>
              <a:graphicData uri="http://schemas.openxmlformats.org/drawingml/2006/table">
                <a:tbl>
                  <a:tblPr firstRow="1" firstCol="1" bandRow="1">
                    <a:tableStyleId>{5C22544A-7EE6-4342-B048-85BDC9FD1C3A}</a:tableStyleId>
                  </a:tblPr>
                  <a:tblGrid>
                    <a:gridCol w="5506505">
                      <a:extLst>
                        <a:ext uri="{9D8B030D-6E8A-4147-A177-3AD203B41FA5}">
                          <a16:colId xmlns:a16="http://schemas.microsoft.com/office/drawing/2014/main" val="1701379204"/>
                        </a:ext>
                      </a:extLst>
                    </a:gridCol>
                    <a:gridCol w="5859018">
                      <a:extLst>
                        <a:ext uri="{9D8B030D-6E8A-4147-A177-3AD203B41FA5}">
                          <a16:colId xmlns:a16="http://schemas.microsoft.com/office/drawing/2014/main" val="2905416068"/>
                        </a:ext>
                      </a:extLst>
                    </a:gridCol>
                  </a:tblGrid>
                  <a:tr h="1548003">
                    <a:tc>
                      <a:txBody>
                        <a:bodyPr/>
                        <a:lstStyle/>
                        <a:p>
                          <a:endParaRPr lang="fr-FR"/>
                        </a:p>
                      </a:txBody>
                      <a:tcPr marL="68580" marR="68580" marT="0" marB="0" anchor="ctr">
                        <a:lnL w="12700" cmpd="sng">
                          <a:noFill/>
                        </a:lnL>
                        <a:lnR w="12700" cap="flat" cmpd="sng" algn="ctr">
                          <a:solidFill>
                            <a:srgbClr val="0070C0"/>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blipFill>
                          <a:blip r:embed="rId3"/>
                          <a:stretch>
                            <a:fillRect t="-6667" r="-106305" b="-13725"/>
                          </a:stretch>
                        </a:blipFill>
                      </a:tcPr>
                    </a:tc>
                    <a:tc>
                      <a:txBody>
                        <a:bodyPr/>
                        <a:lstStyle/>
                        <a:p>
                          <a:pPr algn="just">
                            <a:lnSpc>
                              <a:spcPct val="107000"/>
                            </a:lnSpc>
                            <a:spcAft>
                              <a:spcPts val="800"/>
                            </a:spcAft>
                          </a:pPr>
                          <a:r>
                            <a:rPr lang="fr-FR" sz="2800" dirty="0">
                              <a:solidFill>
                                <a:srgbClr val="0070C0"/>
                              </a:solidFill>
                              <a:effectLst/>
                              <a:latin typeface="Comic Sans MS" panose="030F0702030302020204" pitchFamily="66" charset="0"/>
                            </a:rPr>
                            <a:t>N: Nombre d'entité (sans unité)</a:t>
                          </a:r>
                        </a:p>
                        <a:p>
                          <a:pPr algn="just">
                            <a:lnSpc>
                              <a:spcPct val="107000"/>
                            </a:lnSpc>
                            <a:spcAft>
                              <a:spcPts val="800"/>
                            </a:spcAft>
                          </a:pPr>
                          <a:r>
                            <a:rPr lang="fr-FR" sz="2800" dirty="0">
                              <a:solidFill>
                                <a:srgbClr val="0070C0"/>
                              </a:solidFill>
                              <a:effectLst/>
                              <a:latin typeface="Comic Sans MS" panose="030F0702030302020204" pitchFamily="66" charset="0"/>
                            </a:rPr>
                            <a:t>n: Quantité de matière (mol)</a:t>
                          </a:r>
                        </a:p>
                        <a:p>
                          <a:pPr algn="just">
                            <a:lnSpc>
                              <a:spcPct val="107000"/>
                            </a:lnSpc>
                            <a:spcAft>
                              <a:spcPts val="800"/>
                            </a:spcAft>
                          </a:pPr>
                          <a:r>
                            <a:rPr lang="fr-FR" sz="2800" dirty="0">
                              <a:solidFill>
                                <a:srgbClr val="0070C0"/>
                              </a:solidFill>
                              <a:effectLst/>
                              <a:latin typeface="Comic Sans MS" panose="030F0702030302020204" pitchFamily="66" charset="0"/>
                            </a:rPr>
                            <a:t>N</a:t>
                          </a:r>
                          <a:r>
                            <a:rPr lang="fr-FR" sz="2800" baseline="-25000" dirty="0">
                              <a:solidFill>
                                <a:srgbClr val="0070C0"/>
                              </a:solidFill>
                              <a:effectLst/>
                              <a:latin typeface="Comic Sans MS" panose="030F0702030302020204" pitchFamily="66" charset="0"/>
                            </a:rPr>
                            <a:t>A</a:t>
                          </a:r>
                          <a:r>
                            <a:rPr lang="fr-FR" sz="2800" dirty="0">
                              <a:solidFill>
                                <a:srgbClr val="0070C0"/>
                              </a:solidFill>
                              <a:effectLst/>
                              <a:latin typeface="Comic Sans MS" panose="030F0702030302020204" pitchFamily="66" charset="0"/>
                            </a:rPr>
                            <a:t>: Nombre d'Avogadro (mol</a:t>
                          </a:r>
                          <a:r>
                            <a:rPr lang="fr-FR" sz="2800" baseline="30000" dirty="0">
                              <a:solidFill>
                                <a:srgbClr val="0070C0"/>
                              </a:solidFill>
                              <a:effectLst/>
                              <a:latin typeface="Comic Sans MS" panose="030F0702030302020204" pitchFamily="66" charset="0"/>
                            </a:rPr>
                            <a:t>-1</a:t>
                          </a:r>
                          <a:r>
                            <a:rPr lang="fr-FR" sz="2800" dirty="0">
                              <a:solidFill>
                                <a:srgbClr val="0070C0"/>
                              </a:solidFill>
                              <a:effectLst/>
                              <a:latin typeface="Comic Sans MS" panose="030F0702030302020204" pitchFamily="66" charset="0"/>
                            </a:rPr>
                            <a:t>)</a:t>
                          </a:r>
                          <a:endParaRPr lang="fr-FR" sz="2800" dirty="0">
                            <a:solidFill>
                              <a:srgbClr val="0070C0"/>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35532072"/>
                      </a:ext>
                    </a:extLst>
                  </a:tr>
                </a:tbl>
              </a:graphicData>
            </a:graphic>
          </p:graphicFrame>
        </mc:Fallback>
      </mc:AlternateContent>
      <mc:AlternateContent xmlns:mc="http://schemas.openxmlformats.org/markup-compatibility/2006" xmlns:a14="http://schemas.microsoft.com/office/drawing/2010/main">
        <mc:Choice Requires="a14">
          <p:sp>
            <p:nvSpPr>
              <p:cNvPr id="10" name="ZoneTexte 9">
                <a:extLst>
                  <a:ext uri="{FF2B5EF4-FFF2-40B4-BE49-F238E27FC236}">
                    <a16:creationId xmlns:a16="http://schemas.microsoft.com/office/drawing/2014/main" id="{73F329B3-A248-E88D-74B2-7ED5B6FB955B}"/>
                  </a:ext>
                </a:extLst>
              </p:cNvPr>
              <p:cNvSpPr txBox="1"/>
              <p:nvPr/>
            </p:nvSpPr>
            <p:spPr>
              <a:xfrm>
                <a:off x="0" y="3521449"/>
                <a:ext cx="12190536" cy="3195427"/>
              </a:xfrm>
              <a:prstGeom prst="rect">
                <a:avLst/>
              </a:prstGeom>
              <a:noFill/>
            </p:spPr>
            <p:txBody>
              <a:bodyPr wrap="square">
                <a:spAutoFit/>
              </a:bodyPr>
              <a:lstStyle/>
              <a:p>
                <a:pPr marL="342900" lvl="0" indent="-342900" algn="just">
                  <a:lnSpc>
                    <a:spcPct val="107000"/>
                  </a:lnSpc>
                  <a:buFont typeface="Symbol" panose="05050102010706020507" pitchFamily="18" charset="2"/>
                  <a:buChar char=""/>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Le nombre d'atomes de cuivre N contenus dans 2,5mol est:</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ctr">
                  <a:lnSpc>
                    <a:spcPct val="107000"/>
                  </a:lnSpc>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N = 2,5×6,02.10</a:t>
                </a:r>
                <a:r>
                  <a:rPr lang="fr-FR" sz="2400" baseline="30000" dirty="0">
                    <a:effectLst/>
                    <a:latin typeface="Comic Sans MS" panose="030F0702030302020204" pitchFamily="66" charset="0"/>
                    <a:ea typeface="Times New Roman" panose="02020603050405020304" pitchFamily="18" charset="0"/>
                    <a:cs typeface="Times New Roman" panose="02020603050405020304" pitchFamily="18" charset="0"/>
                  </a:rPr>
                  <a:t>23</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 1,5.10</a:t>
                </a:r>
                <a:r>
                  <a:rPr lang="fr-FR" sz="2400" baseline="30000" dirty="0">
                    <a:effectLst/>
                    <a:latin typeface="Comic Sans MS" panose="030F0702030302020204" pitchFamily="66" charset="0"/>
                    <a:ea typeface="Times New Roman" panose="02020603050405020304" pitchFamily="18" charset="0"/>
                    <a:cs typeface="Times New Roman" panose="02020603050405020304" pitchFamily="18" charset="0"/>
                  </a:rPr>
                  <a:t>24</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atomes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pPr>
                <a:endParaRPr lang="fr-FR" sz="2400" dirty="0">
                  <a:effectLst/>
                  <a:latin typeface="Comic Sans MS" panose="030F0702030302020204" pitchFamily="66" charset="0"/>
                  <a:ea typeface="Times New Roman" panose="02020603050405020304" pitchFamily="18" charset="0"/>
                  <a:cs typeface="Times New Roman" panose="02020603050405020304" pitchFamily="18" charset="0"/>
                </a:endParaRPr>
              </a:p>
              <a:p>
                <a:pPr marL="342900" lvl="0" indent="-342900" algn="just">
                  <a:lnSpc>
                    <a:spcPct val="107000"/>
                  </a:lnSpc>
                  <a:buFont typeface="Symbol" panose="05050102010706020507" pitchFamily="18" charset="2"/>
                  <a:buChar char=""/>
                </a:pPr>
                <a:endParaRPr lang="fr-FR" sz="2400" dirty="0">
                  <a:latin typeface="Comic Sans MS" panose="030F0702030302020204" pitchFamily="66" charset="0"/>
                  <a:ea typeface="Times New Roman" panose="02020603050405020304" pitchFamily="18"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La quantité de matière cuivre représentée par 2,0.10</a:t>
                </a:r>
                <a:r>
                  <a:rPr lang="fr-FR" sz="2400" baseline="30000" dirty="0">
                    <a:effectLst/>
                    <a:latin typeface="Comic Sans MS" panose="030F0702030302020204" pitchFamily="66" charset="0"/>
                    <a:ea typeface="Times New Roman" panose="02020603050405020304" pitchFamily="18" charset="0"/>
                    <a:cs typeface="Times New Roman" panose="02020603050405020304" pitchFamily="18" charset="0"/>
                  </a:rPr>
                  <a:t>22</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atomes de cuivre est:</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ctr">
                  <a:lnSpc>
                    <a:spcPct val="107000"/>
                  </a:lnSpc>
                  <a:spcAft>
                    <a:spcPts val="800"/>
                  </a:spcAft>
                </a:pPr>
                <a14:m>
                  <m:oMathPara xmlns:m="http://schemas.openxmlformats.org/officeDocument/2006/math">
                    <m:oMathParaPr>
                      <m:jc m:val="centerGroup"/>
                    </m:oMathParaPr>
                    <m:oMath xmlns:m="http://schemas.openxmlformats.org/officeDocument/2006/math">
                      <m:r>
                        <m:rPr>
                          <m:nor/>
                        </m:rPr>
                        <a:rPr lang="fr-FR" sz="2400">
                          <a:effectLst/>
                          <a:latin typeface="Comic Sans MS" panose="030F0702030302020204" pitchFamily="66" charset="0"/>
                          <a:ea typeface="Times New Roman" panose="02020603050405020304" pitchFamily="18" charset="0"/>
                          <a:cs typeface="Times New Roman" panose="02020603050405020304" pitchFamily="18" charset="0"/>
                        </a:rPr>
                        <m:t>n</m:t>
                      </m:r>
                      <m:r>
                        <m:rPr>
                          <m:nor/>
                        </m:rPr>
                        <a:rPr lang="fr-FR" sz="2400">
                          <a:effectLst/>
                          <a:latin typeface="Cambria Math" panose="02040503050406030204" pitchFamily="18" charset="0"/>
                          <a:ea typeface="Times New Roman" panose="02020603050405020304" pitchFamily="18" charset="0"/>
                          <a:cs typeface="Times New Roman" panose="02020603050405020304" pitchFamily="18" charset="0"/>
                        </a:rPr>
                        <m:t> </m:t>
                      </m:r>
                      <m:r>
                        <m:rPr>
                          <m:nor/>
                        </m:rPr>
                        <a:rPr lang="fr-FR" sz="2400">
                          <a:effectLst/>
                          <a:latin typeface="Comic Sans MS" panose="030F0702030302020204" pitchFamily="66" charset="0"/>
                          <a:ea typeface="Times New Roman" panose="02020603050405020304" pitchFamily="18" charset="0"/>
                          <a:cs typeface="Times New Roman" panose="02020603050405020304" pitchFamily="18" charset="0"/>
                        </a:rPr>
                        <m:t>=</m:t>
                      </m:r>
                      <m:r>
                        <m:rPr>
                          <m:nor/>
                        </m:rPr>
                        <a:rPr lang="fr-FR" sz="2400">
                          <a:effectLst/>
                          <a:latin typeface="Cambria Math" panose="02040503050406030204" pitchFamily="18" charset="0"/>
                          <a:ea typeface="Times New Roman" panose="02020603050405020304" pitchFamily="18" charset="0"/>
                          <a:cs typeface="Times New Roman" panose="02020603050405020304" pitchFamily="18" charset="0"/>
                        </a:rPr>
                        <m:t> </m:t>
                      </m:r>
                      <m:f>
                        <m:fPr>
                          <m:ctrlPr>
                            <a:rPr lang="fr-FR"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m:rPr>
                              <m:nor/>
                            </m:rPr>
                            <a:rPr lang="fr-FR" sz="2400">
                              <a:effectLst/>
                              <a:latin typeface="Comic Sans MS" panose="030F0702030302020204" pitchFamily="66" charset="0"/>
                              <a:ea typeface="Times New Roman" panose="02020603050405020304" pitchFamily="18" charset="0"/>
                              <a:cs typeface="Times New Roman" panose="02020603050405020304" pitchFamily="18" charset="0"/>
                            </a:rPr>
                            <m:t>2,0.</m:t>
                          </m:r>
                          <m:sSup>
                            <m:sSupPr>
                              <m:ctrlPr>
                                <a:rPr lang="fr-FR"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m:rPr>
                                  <m:nor/>
                                </m:rPr>
                                <a:rPr lang="fr-FR" sz="2400">
                                  <a:effectLst/>
                                  <a:latin typeface="Comic Sans MS" panose="030F0702030302020204" pitchFamily="66" charset="0"/>
                                  <a:ea typeface="Times New Roman" panose="02020603050405020304" pitchFamily="18" charset="0"/>
                                  <a:cs typeface="Times New Roman" panose="02020603050405020304" pitchFamily="18" charset="0"/>
                                </a:rPr>
                                <m:t>10</m:t>
                              </m:r>
                            </m:e>
                            <m:sup>
                              <m:r>
                                <m:rPr>
                                  <m:nor/>
                                </m:rPr>
                                <a:rPr lang="fr-FR" sz="2400">
                                  <a:effectLst/>
                                  <a:latin typeface="Comic Sans MS" panose="030F0702030302020204" pitchFamily="66" charset="0"/>
                                  <a:ea typeface="Times New Roman" panose="02020603050405020304" pitchFamily="18" charset="0"/>
                                  <a:cs typeface="Times New Roman" panose="02020603050405020304" pitchFamily="18" charset="0"/>
                                </a:rPr>
                                <m:t>22</m:t>
                              </m:r>
                            </m:sup>
                          </m:sSup>
                        </m:num>
                        <m:den>
                          <m:r>
                            <m:rPr>
                              <m:nor/>
                            </m:rPr>
                            <a:rPr lang="fr-FR" sz="2400">
                              <a:effectLst/>
                              <a:latin typeface="Comic Sans MS" panose="030F0702030302020204" pitchFamily="66" charset="0"/>
                              <a:ea typeface="Times New Roman" panose="02020603050405020304" pitchFamily="18" charset="0"/>
                              <a:cs typeface="Times New Roman" panose="02020603050405020304" pitchFamily="18" charset="0"/>
                            </a:rPr>
                            <m:t>6,02.</m:t>
                          </m:r>
                          <m:sSup>
                            <m:sSupPr>
                              <m:ctrlPr>
                                <a:rPr lang="fr-FR"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m:rPr>
                                  <m:nor/>
                                </m:rPr>
                                <a:rPr lang="fr-FR" sz="2400">
                                  <a:effectLst/>
                                  <a:latin typeface="Comic Sans MS" panose="030F0702030302020204" pitchFamily="66" charset="0"/>
                                  <a:ea typeface="Times New Roman" panose="02020603050405020304" pitchFamily="18" charset="0"/>
                                  <a:cs typeface="Times New Roman" panose="02020603050405020304" pitchFamily="18" charset="0"/>
                                </a:rPr>
                                <m:t>10</m:t>
                              </m:r>
                            </m:e>
                            <m:sup>
                              <m:r>
                                <m:rPr>
                                  <m:nor/>
                                </m:rPr>
                                <a:rPr lang="fr-FR" sz="2400">
                                  <a:effectLst/>
                                  <a:latin typeface="Comic Sans MS" panose="030F0702030302020204" pitchFamily="66" charset="0"/>
                                  <a:ea typeface="Times New Roman" panose="02020603050405020304" pitchFamily="18" charset="0"/>
                                  <a:cs typeface="Times New Roman" panose="02020603050405020304" pitchFamily="18" charset="0"/>
                                </a:rPr>
                                <m:t>23</m:t>
                              </m:r>
                            </m:sup>
                          </m:sSup>
                        </m:den>
                      </m:f>
                      <m:r>
                        <m:rPr>
                          <m:nor/>
                        </m:rPr>
                        <a:rPr lang="fr-FR" sz="2400">
                          <a:effectLst/>
                          <a:latin typeface="Cambria Math" panose="02040503050406030204" pitchFamily="18" charset="0"/>
                          <a:ea typeface="Times New Roman" panose="02020603050405020304" pitchFamily="18" charset="0"/>
                          <a:cs typeface="Times New Roman" panose="02020603050405020304" pitchFamily="18" charset="0"/>
                        </a:rPr>
                        <m:t> </m:t>
                      </m:r>
                      <m:r>
                        <m:rPr>
                          <m:nor/>
                        </m:rPr>
                        <a:rPr lang="fr-FR" sz="2400">
                          <a:effectLst/>
                          <a:latin typeface="Comic Sans MS" panose="030F0702030302020204" pitchFamily="66" charset="0"/>
                          <a:ea typeface="Times New Roman" panose="02020603050405020304" pitchFamily="18" charset="0"/>
                          <a:cs typeface="Times New Roman" panose="02020603050405020304" pitchFamily="18" charset="0"/>
                        </a:rPr>
                        <m:t>=</m:t>
                      </m:r>
                      <m:r>
                        <m:rPr>
                          <m:nor/>
                        </m:rPr>
                        <a:rPr lang="fr-FR" sz="2400">
                          <a:effectLst/>
                          <a:latin typeface="Cambria Math" panose="02040503050406030204" pitchFamily="18" charset="0"/>
                          <a:ea typeface="Times New Roman" panose="02020603050405020304" pitchFamily="18" charset="0"/>
                          <a:cs typeface="Times New Roman" panose="02020603050405020304" pitchFamily="18" charset="0"/>
                        </a:rPr>
                        <m:t> </m:t>
                      </m:r>
                      <m:r>
                        <m:rPr>
                          <m:nor/>
                        </m:rPr>
                        <a:rPr lang="fr-FR" sz="2400">
                          <a:effectLst/>
                          <a:latin typeface="Comic Sans MS" panose="030F0702030302020204" pitchFamily="66" charset="0"/>
                          <a:ea typeface="Times New Roman" panose="02020603050405020304" pitchFamily="18" charset="0"/>
                          <a:cs typeface="Times New Roman" panose="02020603050405020304" pitchFamily="18" charset="0"/>
                        </a:rPr>
                        <m:t>3,0.</m:t>
                      </m:r>
                      <m:sSup>
                        <m:sSupPr>
                          <m:ctrlPr>
                            <a:rPr lang="fr-FR" sz="2400" i="1">
                              <a:effectLst/>
                              <a:latin typeface="Cambria Math" panose="02040503050406030204" pitchFamily="18" charset="0"/>
                              <a:ea typeface="Times New Roman" panose="02020603050405020304" pitchFamily="18" charset="0"/>
                              <a:cs typeface="Times New Roman" panose="02020603050405020304" pitchFamily="18" charset="0"/>
                            </a:rPr>
                          </m:ctrlPr>
                        </m:sSupPr>
                        <m:e>
                          <m:r>
                            <m:rPr>
                              <m:nor/>
                            </m:rPr>
                            <a:rPr lang="fr-FR" sz="2400">
                              <a:effectLst/>
                              <a:latin typeface="Comic Sans MS" panose="030F0702030302020204" pitchFamily="66" charset="0"/>
                              <a:ea typeface="Times New Roman" panose="02020603050405020304" pitchFamily="18" charset="0"/>
                              <a:cs typeface="Times New Roman" panose="02020603050405020304" pitchFamily="18" charset="0"/>
                            </a:rPr>
                            <m:t>10</m:t>
                          </m:r>
                        </m:e>
                        <m:sup>
                          <m:r>
                            <m:rPr>
                              <m:nor/>
                            </m:rPr>
                            <a:rPr lang="fr-FR" sz="2400" i="1">
                              <a:effectLst/>
                              <a:latin typeface="Comic Sans MS" panose="030F0702030302020204" pitchFamily="66" charset="0"/>
                              <a:ea typeface="Times New Roman" panose="02020603050405020304" pitchFamily="18" charset="0"/>
                              <a:cs typeface="Times New Roman" panose="02020603050405020304" pitchFamily="18" charset="0"/>
                            </a:rPr>
                            <m:t>−</m:t>
                          </m:r>
                          <m:r>
                            <m:rPr>
                              <m:nor/>
                            </m:rPr>
                            <a:rPr lang="fr-FR" sz="2400">
                              <a:effectLst/>
                              <a:latin typeface="Comic Sans MS" panose="030F0702030302020204" pitchFamily="66" charset="0"/>
                              <a:ea typeface="Times New Roman" panose="02020603050405020304" pitchFamily="18" charset="0"/>
                              <a:cs typeface="Times New Roman" panose="02020603050405020304" pitchFamily="18" charset="0"/>
                            </a:rPr>
                            <m:t>2</m:t>
                          </m:r>
                        </m:sup>
                      </m:sSup>
                      <m:r>
                        <m:rPr>
                          <m:nor/>
                        </m:rPr>
                        <a:rPr lang="fr-FR" sz="2400">
                          <a:effectLst/>
                          <a:latin typeface="Cambria Math" panose="02040503050406030204" pitchFamily="18" charset="0"/>
                          <a:ea typeface="Times New Roman" panose="02020603050405020304" pitchFamily="18" charset="0"/>
                          <a:cs typeface="Times New Roman" panose="02020603050405020304" pitchFamily="18" charset="0"/>
                        </a:rPr>
                        <m:t> </m:t>
                      </m:r>
                      <m:r>
                        <m:rPr>
                          <m:nor/>
                        </m:rPr>
                        <a:rPr lang="fr-FR" sz="2400">
                          <a:effectLst/>
                          <a:latin typeface="Comic Sans MS" panose="030F0702030302020204" pitchFamily="66" charset="0"/>
                          <a:ea typeface="Times New Roman" panose="02020603050405020304" pitchFamily="18" charset="0"/>
                          <a:cs typeface="Times New Roman" panose="02020603050405020304" pitchFamily="18" charset="0"/>
                        </a:rPr>
                        <m:t>mol</m:t>
                      </m:r>
                    </m:oMath>
                  </m:oMathPara>
                </a14:m>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10" name="ZoneTexte 9">
                <a:extLst>
                  <a:ext uri="{FF2B5EF4-FFF2-40B4-BE49-F238E27FC236}">
                    <a16:creationId xmlns:a16="http://schemas.microsoft.com/office/drawing/2014/main" id="{73F329B3-A248-E88D-74B2-7ED5B6FB955B}"/>
                  </a:ext>
                </a:extLst>
              </p:cNvPr>
              <p:cNvSpPr txBox="1">
                <a:spLocks noRot="1" noChangeAspect="1" noMove="1" noResize="1" noEditPoints="1" noAdjustHandles="1" noChangeArrowheads="1" noChangeShapeType="1" noTextEdit="1"/>
              </p:cNvSpPr>
              <p:nvPr/>
            </p:nvSpPr>
            <p:spPr>
              <a:xfrm>
                <a:off x="0" y="3521449"/>
                <a:ext cx="12190536" cy="3195427"/>
              </a:xfrm>
              <a:prstGeom prst="rect">
                <a:avLst/>
              </a:prstGeom>
              <a:blipFill>
                <a:blip r:embed="rId4"/>
                <a:stretch>
                  <a:fillRect l="-800" t="-2099"/>
                </a:stretch>
              </a:blipFill>
            </p:spPr>
            <p:txBody>
              <a:bodyPr/>
              <a:lstStyle/>
              <a:p>
                <a:r>
                  <a:rPr lang="fr-FR">
                    <a:noFill/>
                  </a:rPr>
                  <a:t> </a:t>
                </a:r>
              </a:p>
            </p:txBody>
          </p:sp>
        </mc:Fallback>
      </mc:AlternateContent>
    </p:spTree>
    <p:extLst>
      <p:ext uri="{BB962C8B-B14F-4D97-AF65-F5344CB8AC3E}">
        <p14:creationId xmlns:p14="http://schemas.microsoft.com/office/powerpoint/2010/main" val="1314597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6" name="Rectangle 3">
            <a:extLst>
              <a:ext uri="{FF2B5EF4-FFF2-40B4-BE49-F238E27FC236}">
                <a16:creationId xmlns:a16="http://schemas.microsoft.com/office/drawing/2014/main" id="{A928D3E5-9C73-F9D6-20EC-76AEA5C66A67}"/>
              </a:ext>
            </a:extLst>
          </p:cNvPr>
          <p:cNvSpPr>
            <a:spLocks noChangeArrowheads="1"/>
          </p:cNvSpPr>
          <p:nvPr/>
        </p:nvSpPr>
        <p:spPr bwMode="auto">
          <a:xfrm>
            <a:off x="79131" y="299524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3" name="ZoneTexte 2">
            <a:extLst>
              <a:ext uri="{FF2B5EF4-FFF2-40B4-BE49-F238E27FC236}">
                <a16:creationId xmlns:a16="http://schemas.microsoft.com/office/drawing/2014/main" id="{B09143C5-08B1-8655-A4C2-FFA2D3270278}"/>
              </a:ext>
            </a:extLst>
          </p:cNvPr>
          <p:cNvSpPr txBox="1"/>
          <p:nvPr/>
        </p:nvSpPr>
        <p:spPr>
          <a:xfrm>
            <a:off x="0" y="0"/>
            <a:ext cx="12192000" cy="594778"/>
          </a:xfrm>
          <a:prstGeom prst="rect">
            <a:avLst/>
          </a:prstGeom>
          <a:noFill/>
        </p:spPr>
        <p:txBody>
          <a:bodyPr wrap="square">
            <a:spAutoFit/>
          </a:bodyPr>
          <a:lstStyle/>
          <a:p>
            <a:pPr algn="ctr">
              <a:lnSpc>
                <a:spcPct val="107000"/>
              </a:lnSpc>
              <a:spcAft>
                <a:spcPts val="800"/>
              </a:spcAft>
            </a:pPr>
            <a:r>
              <a:rPr lang="fr-FR" sz="3200" b="1" dirty="0">
                <a:solidFill>
                  <a:srgbClr val="FF0000"/>
                </a:solidFill>
                <a:effectLst/>
                <a:latin typeface="Comic Sans MS" panose="030F0702030302020204" pitchFamily="66" charset="0"/>
                <a:ea typeface="Calibri" panose="020F0502020204030204" pitchFamily="34" charset="0"/>
                <a:cs typeface="Arial" panose="020B0604020202020204" pitchFamily="34" charset="0"/>
              </a:rPr>
              <a:t>2 - La masse molaire</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a16="http://schemas.microsoft.com/office/drawing/2014/main" id="{D8C78A70-91DB-3D37-0DD8-452499081E55}"/>
              </a:ext>
            </a:extLst>
          </p:cNvPr>
          <p:cNvSpPr txBox="1"/>
          <p:nvPr/>
        </p:nvSpPr>
        <p:spPr>
          <a:xfrm>
            <a:off x="-1464" y="716288"/>
            <a:ext cx="12192000" cy="2720553"/>
          </a:xfrm>
          <a:prstGeom prst="rect">
            <a:avLst/>
          </a:prstGeom>
          <a:noFill/>
        </p:spPr>
        <p:txBody>
          <a:bodyPr wrap="square">
            <a:spAutoFit/>
          </a:bodyPr>
          <a:lstStyle/>
          <a:p>
            <a:pPr algn="just">
              <a:lnSpc>
                <a:spcPct val="107000"/>
              </a:lnSpc>
              <a:spcAft>
                <a:spcPts val="800"/>
              </a:spcAft>
            </a:pPr>
            <a:r>
              <a:rPr lang="fr-FR" sz="2400" b="1" dirty="0">
                <a:solidFill>
                  <a:srgbClr val="0070C0"/>
                </a:solidFill>
                <a:effectLst/>
                <a:latin typeface="Comic Sans MS" panose="030F0702030302020204" pitchFamily="66" charset="0"/>
                <a:ea typeface="Times New Roman" panose="02020603050405020304" pitchFamily="18" charset="0"/>
                <a:cs typeface="Times New Roman" panose="02020603050405020304" pitchFamily="18" charset="0"/>
              </a:rPr>
              <a:t>La masse molaire atomique M d'un échantillon est la masse d'une mole de cet élément. Son unité est le g·mol</a:t>
            </a:r>
            <a:r>
              <a:rPr lang="fr-FR" sz="2400" b="1" baseline="30000" dirty="0">
                <a:solidFill>
                  <a:srgbClr val="0070C0"/>
                </a:solidFill>
                <a:effectLst/>
                <a:latin typeface="Comic Sans MS" panose="030F0702030302020204" pitchFamily="66" charset="0"/>
                <a:ea typeface="Times New Roman" panose="02020603050405020304" pitchFamily="18" charset="0"/>
                <a:cs typeface="Times New Roman" panose="02020603050405020304" pitchFamily="18" charset="0"/>
              </a:rPr>
              <a:t>-1</a:t>
            </a:r>
            <a:r>
              <a:rPr lang="fr-FR" sz="2400" b="1" dirty="0">
                <a:solidFill>
                  <a:srgbClr val="0070C0"/>
                </a:solidFill>
                <a:effectLst/>
                <a:latin typeface="Comic Sans MS" panose="030F0702030302020204" pitchFamily="66" charset="0"/>
                <a:ea typeface="Times New Roman" panose="02020603050405020304" pitchFamily="18" charset="0"/>
                <a:cs typeface="Times New Roman" panose="02020603050405020304" pitchFamily="18" charset="0"/>
              </a:rPr>
              <a:t>.</a:t>
            </a:r>
          </a:p>
          <a:p>
            <a:pPr algn="just">
              <a:lnSpc>
                <a:spcPct val="107000"/>
              </a:lnSpc>
              <a:spcAft>
                <a:spcPts val="800"/>
              </a:spcAft>
            </a:pPr>
            <a:endParaRPr lang="fr-FR" sz="1400" b="1" dirty="0">
              <a:solidFill>
                <a:srgbClr val="0070C0"/>
              </a:solidFill>
              <a:latin typeface="Comic Sans MS" panose="030F0702030302020204" pitchFamily="66"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Arial" panose="020B0604020202020204" pitchFamily="34" charset="0"/>
              <a:buChar char="•"/>
            </a:pPr>
            <a:r>
              <a:rPr lang="fr-FR" sz="2400" dirty="0">
                <a:effectLst/>
                <a:latin typeface="Comic Sans MS" panose="030F0702030302020204" pitchFamily="66" charset="0"/>
                <a:ea typeface="Calibri" panose="020F0502020204030204" pitchFamily="34" charset="0"/>
                <a:cs typeface="Times New Roman" panose="02020603050405020304" pitchFamily="18" charset="0"/>
              </a:rPr>
              <a:t>L’atome d’Hydrogène a une masse molaire: M(H) = 1,00 g.mol</a:t>
            </a:r>
            <a:r>
              <a:rPr lang="fr-FR" sz="2400" baseline="30000" dirty="0">
                <a:effectLst/>
                <a:latin typeface="Comic Sans MS" panose="030F0702030302020204" pitchFamily="66" charset="0"/>
                <a:ea typeface="Calibri" panose="020F0502020204030204" pitchFamily="34" charset="0"/>
                <a:cs typeface="Times New Roman" panose="02020603050405020304" pitchFamily="18" charset="0"/>
              </a:rPr>
              <a:t>-1</a:t>
            </a:r>
          </a:p>
          <a:p>
            <a:pPr marL="342900" indent="-342900" algn="just">
              <a:lnSpc>
                <a:spcPct val="107000"/>
              </a:lnSpc>
              <a:spcAft>
                <a:spcPts val="800"/>
              </a:spcAft>
              <a:buFont typeface="Arial" panose="020B0604020202020204" pitchFamily="34" charset="0"/>
              <a:buChar char="•"/>
            </a:pPr>
            <a:r>
              <a:rPr lang="fr-FR" sz="2400" dirty="0">
                <a:latin typeface="Comic Sans MS" panose="030F0702030302020204" pitchFamily="66" charset="0"/>
                <a:ea typeface="Calibri" panose="020F0502020204030204" pitchFamily="34" charset="0"/>
                <a:cs typeface="Times New Roman" panose="02020603050405020304" pitchFamily="18" charset="0"/>
              </a:rPr>
              <a:t>L’atome de Carbone a une masse molaire : M(C) = 12,01g.mol</a:t>
            </a:r>
            <a:r>
              <a:rPr lang="fr-FR" sz="2400" baseline="30000" dirty="0">
                <a:latin typeface="Comic Sans MS" panose="030F0702030302020204" pitchFamily="66" charset="0"/>
                <a:ea typeface="Calibri" panose="020F0502020204030204" pitchFamily="34" charset="0"/>
                <a:cs typeface="Times New Roman" panose="02020603050405020304" pitchFamily="18" charset="0"/>
              </a:rPr>
              <a:t>-1</a:t>
            </a:r>
          </a:p>
          <a:p>
            <a:pPr marL="342900" indent="-342900" algn="just">
              <a:lnSpc>
                <a:spcPct val="107000"/>
              </a:lnSpc>
              <a:spcAft>
                <a:spcPts val="800"/>
              </a:spcAft>
              <a:buFont typeface="Arial" panose="020B0604020202020204" pitchFamily="34" charset="0"/>
              <a:buChar char="•"/>
            </a:pPr>
            <a:r>
              <a:rPr lang="fr-FR" sz="2400" dirty="0">
                <a:effectLst/>
                <a:latin typeface="Comic Sans MS" panose="030F0702030302020204" pitchFamily="66" charset="0"/>
                <a:ea typeface="Calibri" panose="020F0502020204030204" pitchFamily="34" charset="0"/>
                <a:cs typeface="Times New Roman" panose="02020603050405020304" pitchFamily="18" charset="0"/>
              </a:rPr>
              <a:t>L’atome d’</a:t>
            </a:r>
            <a:r>
              <a:rPr lang="fr-FR" sz="2400" dirty="0">
                <a:latin typeface="Comic Sans MS" panose="030F0702030302020204" pitchFamily="66" charset="0"/>
                <a:ea typeface="Calibri" panose="020F0502020204030204" pitchFamily="34" charset="0"/>
                <a:cs typeface="Times New Roman" panose="02020603050405020304" pitchFamily="18" charset="0"/>
              </a:rPr>
              <a:t>Oxygène a une masse molaire: M(O) = 16,00g.mol</a:t>
            </a:r>
            <a:r>
              <a:rPr lang="fr-FR" sz="2400" baseline="30000" dirty="0">
                <a:latin typeface="Comic Sans MS" panose="030F0702030302020204" pitchFamily="66" charset="0"/>
                <a:ea typeface="Calibri" panose="020F0502020204030204" pitchFamily="34" charset="0"/>
                <a:cs typeface="Times New Roman" panose="02020603050405020304" pitchFamily="18" charset="0"/>
              </a:rPr>
              <a:t>-1</a:t>
            </a:r>
            <a:endParaRPr lang="fr-FR" sz="2400" baseline="30000" dirty="0">
              <a:effectLst/>
              <a:latin typeface="Comic Sans MS" panose="030F0702030302020204" pitchFamily="66" charset="0"/>
              <a:ea typeface="Calibri" panose="020F0502020204030204" pitchFamily="34" charset="0"/>
              <a:cs typeface="Times New Roman" panose="02020603050405020304" pitchFamily="18" charset="0"/>
            </a:endParaRPr>
          </a:p>
        </p:txBody>
      </p:sp>
      <p:sp>
        <p:nvSpPr>
          <p:cNvPr id="9" name="ZoneTexte 8">
            <a:extLst>
              <a:ext uri="{FF2B5EF4-FFF2-40B4-BE49-F238E27FC236}">
                <a16:creationId xmlns:a16="http://schemas.microsoft.com/office/drawing/2014/main" id="{3AEDF9D7-5535-C527-76D5-E819FDF1B9B7}"/>
              </a:ext>
            </a:extLst>
          </p:cNvPr>
          <p:cNvSpPr txBox="1"/>
          <p:nvPr/>
        </p:nvSpPr>
        <p:spPr>
          <a:xfrm>
            <a:off x="-7325" y="3956560"/>
            <a:ext cx="12206653" cy="2621102"/>
          </a:xfrm>
          <a:prstGeom prst="rect">
            <a:avLst/>
          </a:prstGeom>
          <a:noFill/>
        </p:spPr>
        <p:txBody>
          <a:bodyPr wrap="square">
            <a:spAutoFit/>
          </a:bodyPr>
          <a:lstStyle/>
          <a:p>
            <a:pPr algn="just">
              <a:lnSpc>
                <a:spcPct val="107000"/>
              </a:lnSpc>
              <a:spcAft>
                <a:spcPts val="800"/>
              </a:spcAft>
            </a:pPr>
            <a:r>
              <a:rPr lang="fr-FR" sz="2400" b="1" dirty="0">
                <a:solidFill>
                  <a:srgbClr val="0070C0"/>
                </a:solidFill>
                <a:effectLst/>
                <a:latin typeface="Comic Sans MS" panose="030F0702030302020204" pitchFamily="66" charset="0"/>
                <a:ea typeface="Calibri" panose="020F0502020204030204" pitchFamily="34" charset="0"/>
                <a:cs typeface="Arial" panose="020B0604020202020204" pitchFamily="34" charset="0"/>
              </a:rPr>
              <a:t>La masse molaire moléculaire est la masse d'une mole de molécules. C'est aussi la somme des masses molaires atomiques des atomes composant la molécule.</a:t>
            </a:r>
          </a:p>
          <a:p>
            <a:pPr algn="just">
              <a:lnSpc>
                <a:spcPct val="107000"/>
              </a:lnSpc>
              <a:spcAft>
                <a:spcPts val="800"/>
              </a:spcAft>
            </a:pP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Dans la molécule d'eau de formule H</a:t>
            </a:r>
            <a:r>
              <a:rPr lang="fr-FR" sz="2400" baseline="-25000" dirty="0">
                <a:effectLst/>
                <a:latin typeface="Comic Sans MS" panose="030F0702030302020204" pitchFamily="66" charset="0"/>
                <a:ea typeface="Calibri" panose="020F0502020204030204" pitchFamily="34" charset="0"/>
                <a:cs typeface="Arial" panose="020B0604020202020204" pitchFamily="34" charset="0"/>
              </a:rPr>
              <a:t>2</a:t>
            </a:r>
            <a:r>
              <a:rPr lang="fr-FR" sz="2400" dirty="0">
                <a:effectLst/>
                <a:latin typeface="Comic Sans MS" panose="030F0702030302020204" pitchFamily="66" charset="0"/>
                <a:ea typeface="Calibri" panose="020F0502020204030204" pitchFamily="34" charset="0"/>
                <a:cs typeface="Arial" panose="020B0604020202020204" pitchFamily="34" charset="0"/>
              </a:rPr>
              <a:t>O, il y a deux atomes d'hydrogène H et un atome d'oxygène O. La masse molaire moléculaire M de l'eau est:</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M(H</a:t>
            </a:r>
            <a:r>
              <a:rPr lang="fr-FR" sz="2400" baseline="-25000" dirty="0">
                <a:effectLst/>
                <a:latin typeface="Comic Sans MS" panose="030F0702030302020204" pitchFamily="66" charset="0"/>
                <a:ea typeface="Calibri" panose="020F0502020204030204" pitchFamily="34" charset="0"/>
                <a:cs typeface="Arial" panose="020B0604020202020204" pitchFamily="34" charset="0"/>
              </a:rPr>
              <a:t>2</a:t>
            </a:r>
            <a:r>
              <a:rPr lang="fr-FR" sz="2400" dirty="0">
                <a:effectLst/>
                <a:latin typeface="Comic Sans MS" panose="030F0702030302020204" pitchFamily="66" charset="0"/>
                <a:ea typeface="Calibri" panose="020F0502020204030204" pitchFamily="34" charset="0"/>
                <a:cs typeface="Arial" panose="020B0604020202020204" pitchFamily="34" charset="0"/>
              </a:rPr>
              <a:t>O) = 2×M(H) + M(O) = 2×1,0 + 16,0 = 18,0 g·mol</a:t>
            </a:r>
            <a:r>
              <a:rPr lang="fr-FR" sz="2400" baseline="30000" dirty="0">
                <a:effectLst/>
                <a:latin typeface="Comic Sans MS" panose="030F0702030302020204" pitchFamily="66" charset="0"/>
                <a:ea typeface="Calibri" panose="020F0502020204030204" pitchFamily="34" charset="0"/>
                <a:cs typeface="Arial" panose="020B0604020202020204" pitchFamily="34" charset="0"/>
              </a:rPr>
              <a:t>-1</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17229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6" name="Rectangle 3">
            <a:extLst>
              <a:ext uri="{FF2B5EF4-FFF2-40B4-BE49-F238E27FC236}">
                <a16:creationId xmlns:a16="http://schemas.microsoft.com/office/drawing/2014/main" id="{A928D3E5-9C73-F9D6-20EC-76AEA5C66A67}"/>
              </a:ext>
            </a:extLst>
          </p:cNvPr>
          <p:cNvSpPr>
            <a:spLocks noChangeArrowheads="1"/>
          </p:cNvSpPr>
          <p:nvPr/>
        </p:nvSpPr>
        <p:spPr bwMode="auto">
          <a:xfrm>
            <a:off x="79131" y="299524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3" name="ZoneTexte 2">
            <a:extLst>
              <a:ext uri="{FF2B5EF4-FFF2-40B4-BE49-F238E27FC236}">
                <a16:creationId xmlns:a16="http://schemas.microsoft.com/office/drawing/2014/main" id="{A7FD4275-24D4-B82F-D1C4-13EEAF40A8EA}"/>
              </a:ext>
            </a:extLst>
          </p:cNvPr>
          <p:cNvSpPr txBox="1"/>
          <p:nvPr/>
        </p:nvSpPr>
        <p:spPr>
          <a:xfrm>
            <a:off x="0" y="515"/>
            <a:ext cx="12192000" cy="1757276"/>
          </a:xfrm>
          <a:prstGeom prst="rect">
            <a:avLst/>
          </a:prstGeom>
          <a:noFill/>
        </p:spPr>
        <p:txBody>
          <a:bodyPr wrap="square">
            <a:spAutoFit/>
          </a:bodyPr>
          <a:lstStyle/>
          <a:p>
            <a:pPr algn="just">
              <a:lnSpc>
                <a:spcPct val="107000"/>
              </a:lnSpc>
              <a:spcAft>
                <a:spcPts val="800"/>
              </a:spcAft>
            </a:pPr>
            <a:r>
              <a:rPr lang="fr-FR" sz="2400">
                <a:effectLst/>
                <a:latin typeface="Comic Sans MS" panose="030F0702030302020204" pitchFamily="66" charset="0"/>
                <a:ea typeface="Calibri" panose="020F0502020204030204" pitchFamily="34" charset="0"/>
                <a:cs typeface="Arial" panose="020B0604020202020204" pitchFamily="34" charset="0"/>
              </a:rPr>
              <a:t>Un ion d’un atome ou d’une molécule que par un défaut ou un excès d’un ou plusieurs électrons or la masse de ces derniers est négligée lors du calcul d’une masse molaire.</a:t>
            </a:r>
          </a:p>
          <a:p>
            <a:pPr algn="just">
              <a:lnSpc>
                <a:spcPct val="107000"/>
              </a:lnSpc>
              <a:spcAft>
                <a:spcPts val="800"/>
              </a:spcAft>
            </a:pPr>
            <a:r>
              <a:rPr lang="fr-FR" sz="2400">
                <a:effectLst/>
                <a:latin typeface="Comic Sans MS" panose="030F0702030302020204" pitchFamily="66" charset="0"/>
                <a:ea typeface="Calibri" panose="020F0502020204030204" pitchFamily="34" charset="0"/>
                <a:cs typeface="Arial" panose="020B0604020202020204" pitchFamily="34" charset="0"/>
              </a:rPr>
              <a:t>Par conséquent on peut faire l’approximation que la masse molaire d’un ion est la même que celle de l’atome ou la molécule dont il dérive.</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a16="http://schemas.microsoft.com/office/drawing/2014/main" id="{9BB35054-9799-E6C2-E0D2-E84B7D8009CE}"/>
              </a:ext>
            </a:extLst>
          </p:cNvPr>
          <p:cNvSpPr txBox="1"/>
          <p:nvPr/>
        </p:nvSpPr>
        <p:spPr>
          <a:xfrm>
            <a:off x="0" y="2089390"/>
            <a:ext cx="12191999" cy="2958823"/>
          </a:xfrm>
          <a:prstGeom prst="rect">
            <a:avLst/>
          </a:prstGeom>
          <a:noFill/>
        </p:spPr>
        <p:txBody>
          <a:bodyPr wrap="square">
            <a:spAutoFit/>
          </a:bodyPr>
          <a:lstStyle/>
          <a:p>
            <a:pPr marL="342900" lvl="0" indent="-342900" algn="just">
              <a:lnSpc>
                <a:spcPct val="107000"/>
              </a:lnSpc>
              <a:spcAft>
                <a:spcPts val="800"/>
              </a:spcAft>
              <a:buFont typeface="Symbol" panose="05050102010706020507" pitchFamily="18" charset="2"/>
              <a:buChar char=""/>
            </a:pPr>
            <a:r>
              <a:rPr lang="fr-FR" sz="2400" dirty="0">
                <a:effectLst/>
                <a:latin typeface="Comic Sans MS" panose="030F0702030302020204" pitchFamily="66" charset="0"/>
                <a:ea typeface="Calibri" panose="020F0502020204030204" pitchFamily="34" charset="0"/>
                <a:cs typeface="Arial" panose="020B0604020202020204" pitchFamily="34" charset="0"/>
              </a:rPr>
              <a:t>La masse molaire de l’ion sodium Na</a:t>
            </a:r>
            <a:r>
              <a:rPr lang="fr-FR" sz="2400" baseline="30000" dirty="0">
                <a:effectLst/>
                <a:latin typeface="Comic Sans MS" panose="030F0702030302020204" pitchFamily="66" charset="0"/>
                <a:ea typeface="Calibri" panose="020F0502020204030204" pitchFamily="34" charset="0"/>
                <a:cs typeface="Arial" panose="020B0604020202020204" pitchFamily="34" charset="0"/>
              </a:rPr>
              <a:t>+</a:t>
            </a:r>
            <a:r>
              <a:rPr lang="fr-FR" sz="2400" dirty="0">
                <a:effectLst/>
                <a:latin typeface="Comic Sans MS" panose="030F0702030302020204" pitchFamily="66" charset="0"/>
                <a:ea typeface="Calibri" panose="020F0502020204030204" pitchFamily="34" charset="0"/>
                <a:cs typeface="Arial" panose="020B0604020202020204" pitchFamily="34" charset="0"/>
              </a:rPr>
              <a:t> correspond à celle de l'atome sodium Na:</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M(Na</a:t>
            </a:r>
            <a:r>
              <a:rPr lang="fr-FR" sz="2400" baseline="30000" dirty="0">
                <a:effectLst/>
                <a:latin typeface="Comic Sans MS" panose="030F0702030302020204" pitchFamily="66" charset="0"/>
                <a:ea typeface="Calibri" panose="020F0502020204030204" pitchFamily="34" charset="0"/>
                <a:cs typeface="Arial" panose="020B0604020202020204" pitchFamily="34" charset="0"/>
              </a:rPr>
              <a:t>+</a:t>
            </a:r>
            <a:r>
              <a:rPr lang="fr-FR" sz="2400" dirty="0">
                <a:effectLst/>
                <a:latin typeface="Comic Sans MS" panose="030F0702030302020204" pitchFamily="66" charset="0"/>
                <a:ea typeface="Calibri" panose="020F0502020204030204" pitchFamily="34" charset="0"/>
                <a:cs typeface="Arial" panose="020B0604020202020204" pitchFamily="34" charset="0"/>
              </a:rPr>
              <a:t>) = 23,0 g/mol</a:t>
            </a:r>
          </a:p>
          <a:p>
            <a:pPr lvl="0" algn="just">
              <a:lnSpc>
                <a:spcPct val="107000"/>
              </a:lnSpc>
              <a:spcAft>
                <a:spcPts val="800"/>
              </a:spcAft>
            </a:pPr>
            <a:endParaRPr lang="fr-FR" sz="2400" dirty="0">
              <a:effectLst/>
              <a:latin typeface="Comic Sans MS" panose="030F0702030302020204" pitchFamily="66"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pPr>
            <a:r>
              <a:rPr lang="fr-FR" sz="2400" dirty="0">
                <a:effectLst/>
                <a:latin typeface="Comic Sans MS" panose="030F0702030302020204" pitchFamily="66" charset="0"/>
                <a:ea typeface="Calibri" panose="020F0502020204030204" pitchFamily="34" charset="0"/>
                <a:cs typeface="Arial" panose="020B0604020202020204" pitchFamily="34" charset="0"/>
              </a:rPr>
              <a:t>L’ion carbonate a pour formule chimique CO</a:t>
            </a:r>
            <a:r>
              <a:rPr lang="fr-FR" sz="2400" baseline="-25000" dirty="0">
                <a:effectLst/>
                <a:latin typeface="Comic Sans MS" panose="030F0702030302020204" pitchFamily="66" charset="0"/>
                <a:ea typeface="Calibri" panose="020F0502020204030204" pitchFamily="34" charset="0"/>
                <a:cs typeface="Arial" panose="020B0604020202020204" pitchFamily="34" charset="0"/>
              </a:rPr>
              <a:t>3</a:t>
            </a:r>
            <a:r>
              <a:rPr lang="fr-FR" sz="2400" baseline="30000" dirty="0">
                <a:effectLst/>
                <a:latin typeface="Comic Sans MS" panose="030F0702030302020204" pitchFamily="66" charset="0"/>
                <a:ea typeface="Calibri" panose="020F0502020204030204" pitchFamily="34" charset="0"/>
                <a:cs typeface="Arial" panose="020B0604020202020204" pitchFamily="34" charset="0"/>
              </a:rPr>
              <a:t>2-</a:t>
            </a:r>
            <a:r>
              <a:rPr lang="fr-FR" sz="2400" dirty="0">
                <a:effectLst/>
                <a:latin typeface="Comic Sans MS" panose="030F0702030302020204" pitchFamily="66" charset="0"/>
                <a:ea typeface="Calibri" panose="020F0502020204030204" pitchFamily="34" charset="0"/>
                <a:cs typeface="Arial" panose="020B0604020202020204" pitchFamily="34" charset="0"/>
              </a:rPr>
              <a:t>, sa masse molaire est:</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M(CO</a:t>
            </a:r>
            <a:r>
              <a:rPr lang="fr-FR" sz="2400" baseline="-25000" dirty="0">
                <a:effectLst/>
                <a:latin typeface="Comic Sans MS" panose="030F0702030302020204" pitchFamily="66" charset="0"/>
                <a:ea typeface="Calibri" panose="020F0502020204030204" pitchFamily="34" charset="0"/>
                <a:cs typeface="Arial" panose="020B0604020202020204" pitchFamily="34" charset="0"/>
              </a:rPr>
              <a:t>3</a:t>
            </a:r>
            <a:r>
              <a:rPr lang="fr-FR" sz="2400" baseline="30000" dirty="0">
                <a:effectLst/>
                <a:latin typeface="Comic Sans MS" panose="030F0702030302020204" pitchFamily="66" charset="0"/>
                <a:ea typeface="Calibri" panose="020F0502020204030204" pitchFamily="34" charset="0"/>
                <a:cs typeface="Arial" panose="020B0604020202020204" pitchFamily="34" charset="0"/>
              </a:rPr>
              <a:t>2-</a:t>
            </a:r>
            <a:r>
              <a:rPr lang="fr-FR" sz="2400" dirty="0">
                <a:effectLst/>
                <a:latin typeface="Comic Sans MS" panose="030F0702030302020204" pitchFamily="66" charset="0"/>
                <a:ea typeface="Calibri" panose="020F0502020204030204" pitchFamily="34" charset="0"/>
                <a:cs typeface="Arial" panose="020B0604020202020204" pitchFamily="34" charset="0"/>
              </a:rPr>
              <a:t>) = M(C) + 3.M(O) = 12,0 + 3x16,0 = 60,0 g/mol</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39456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6" name="Rectangle 3">
            <a:extLst>
              <a:ext uri="{FF2B5EF4-FFF2-40B4-BE49-F238E27FC236}">
                <a16:creationId xmlns:a16="http://schemas.microsoft.com/office/drawing/2014/main" id="{A928D3E5-9C73-F9D6-20EC-76AEA5C66A67}"/>
              </a:ext>
            </a:extLst>
          </p:cNvPr>
          <p:cNvSpPr>
            <a:spLocks noChangeArrowheads="1"/>
          </p:cNvSpPr>
          <p:nvPr/>
        </p:nvSpPr>
        <p:spPr bwMode="auto">
          <a:xfrm>
            <a:off x="79131" y="299524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3" name="ZoneTexte 2">
            <a:extLst>
              <a:ext uri="{FF2B5EF4-FFF2-40B4-BE49-F238E27FC236}">
                <a16:creationId xmlns:a16="http://schemas.microsoft.com/office/drawing/2014/main" id="{706DA665-6C3E-C91F-2FA1-6D26331ACC30}"/>
              </a:ext>
            </a:extLst>
          </p:cNvPr>
          <p:cNvSpPr txBox="1"/>
          <p:nvPr/>
        </p:nvSpPr>
        <p:spPr>
          <a:xfrm>
            <a:off x="-1464" y="0"/>
            <a:ext cx="12192000" cy="594778"/>
          </a:xfrm>
          <a:prstGeom prst="rect">
            <a:avLst/>
          </a:prstGeom>
          <a:noFill/>
        </p:spPr>
        <p:txBody>
          <a:bodyPr wrap="square">
            <a:spAutoFit/>
          </a:bodyPr>
          <a:lstStyle/>
          <a:p>
            <a:pPr algn="ctr">
              <a:lnSpc>
                <a:spcPct val="107000"/>
              </a:lnSpc>
              <a:spcAft>
                <a:spcPts val="800"/>
              </a:spcAft>
            </a:pPr>
            <a:r>
              <a:rPr lang="fr-FR" sz="3200" b="1" dirty="0">
                <a:solidFill>
                  <a:srgbClr val="FF0000"/>
                </a:solidFill>
                <a:effectLst/>
                <a:latin typeface="Comic Sans MS" panose="030F0702030302020204" pitchFamily="66" charset="0"/>
                <a:ea typeface="Calibri" panose="020F0502020204030204" pitchFamily="34" charset="0"/>
                <a:cs typeface="Arial" panose="020B0604020202020204" pitchFamily="34" charset="0"/>
              </a:rPr>
              <a:t>3 - Détermination des quantités de matière</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a16="http://schemas.microsoft.com/office/drawing/2014/main" id="{2C284210-310A-0E05-AB24-3E5D727A2C4A}"/>
              </a:ext>
            </a:extLst>
          </p:cNvPr>
          <p:cNvSpPr txBox="1"/>
          <p:nvPr/>
        </p:nvSpPr>
        <p:spPr>
          <a:xfrm>
            <a:off x="-2928" y="743996"/>
            <a:ext cx="12192000" cy="930191"/>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Si la masse </a:t>
            </a:r>
            <a:r>
              <a:rPr lang="fr-FR" sz="2800" b="1" dirty="0">
                <a:effectLst/>
                <a:latin typeface="Comic Sans MS" panose="030F0702030302020204" pitchFamily="66" charset="0"/>
                <a:ea typeface="Calibri" panose="020F0502020204030204" pitchFamily="34" charset="0"/>
                <a:cs typeface="Arial" panose="020B0604020202020204" pitchFamily="34" charset="0"/>
              </a:rPr>
              <a:t>m</a:t>
            </a:r>
            <a:r>
              <a:rPr lang="fr-FR" sz="2400" dirty="0">
                <a:effectLst/>
                <a:latin typeface="Comic Sans MS" panose="030F0702030302020204" pitchFamily="66" charset="0"/>
                <a:ea typeface="Calibri" panose="020F0502020204030204" pitchFamily="34" charset="0"/>
                <a:cs typeface="Arial" panose="020B0604020202020204" pitchFamily="34" charset="0"/>
              </a:rPr>
              <a:t> et la masse molaire </a:t>
            </a:r>
            <a:r>
              <a:rPr lang="fr-FR" sz="2800" b="1" dirty="0">
                <a:effectLst/>
                <a:latin typeface="Comic Sans MS" panose="030F0702030302020204" pitchFamily="66" charset="0"/>
                <a:ea typeface="Calibri" panose="020F0502020204030204" pitchFamily="34" charset="0"/>
                <a:cs typeface="Arial" panose="020B0604020202020204" pitchFamily="34" charset="0"/>
              </a:rPr>
              <a:t>M</a:t>
            </a:r>
            <a:r>
              <a:rPr lang="fr-FR" sz="2400" dirty="0">
                <a:effectLst/>
                <a:latin typeface="Comic Sans MS" panose="030F0702030302020204" pitchFamily="66" charset="0"/>
                <a:ea typeface="Calibri" panose="020F0502020204030204" pitchFamily="34" charset="0"/>
                <a:cs typeface="Arial" panose="020B0604020202020204" pitchFamily="34" charset="0"/>
              </a:rPr>
              <a:t> d’un échantillon d’une espèce chimique pure sont connues alors la quantité de matière peut être calculée grâce la relation:</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8" name="Tableau 7">
                <a:extLst>
                  <a:ext uri="{FF2B5EF4-FFF2-40B4-BE49-F238E27FC236}">
                    <a16:creationId xmlns:a16="http://schemas.microsoft.com/office/drawing/2014/main" id="{15D3F175-F00D-3913-8C64-9A7C776CE488}"/>
                  </a:ext>
                </a:extLst>
              </p:cNvPr>
              <p:cNvGraphicFramePr>
                <a:graphicFrameLocks noGrp="1"/>
              </p:cNvGraphicFramePr>
              <p:nvPr>
                <p:extLst>
                  <p:ext uri="{D42A27DB-BD31-4B8C-83A1-F6EECF244321}">
                    <p14:modId xmlns:p14="http://schemas.microsoft.com/office/powerpoint/2010/main" val="3106865735"/>
                  </p:ext>
                </p:extLst>
              </p:nvPr>
            </p:nvGraphicFramePr>
            <p:xfrm>
              <a:off x="817685" y="1976007"/>
              <a:ext cx="10726615" cy="1548003"/>
            </p:xfrm>
            <a:graphic>
              <a:graphicData uri="http://schemas.openxmlformats.org/drawingml/2006/table">
                <a:tbl>
                  <a:tblPr firstRow="1" firstCol="1" bandRow="1">
                    <a:tableStyleId>{5C22544A-7EE6-4342-B048-85BDC9FD1C3A}</a:tableStyleId>
                  </a:tblPr>
                  <a:tblGrid>
                    <a:gridCol w="1723292">
                      <a:extLst>
                        <a:ext uri="{9D8B030D-6E8A-4147-A177-3AD203B41FA5}">
                          <a16:colId xmlns:a16="http://schemas.microsoft.com/office/drawing/2014/main" val="1961384048"/>
                        </a:ext>
                      </a:extLst>
                    </a:gridCol>
                    <a:gridCol w="9003323">
                      <a:extLst>
                        <a:ext uri="{9D8B030D-6E8A-4147-A177-3AD203B41FA5}">
                          <a16:colId xmlns:a16="http://schemas.microsoft.com/office/drawing/2014/main" val="1491604047"/>
                        </a:ext>
                      </a:extLst>
                    </a:gridCol>
                  </a:tblGrid>
                  <a:tr h="0">
                    <a:tc>
                      <a:txBody>
                        <a:bodyPr/>
                        <a:lstStyle/>
                        <a:p>
                          <a:pPr algn="ctr">
                            <a:lnSpc>
                              <a:spcPct val="107000"/>
                            </a:lnSpc>
                            <a:spcAft>
                              <a:spcPts val="800"/>
                            </a:spcAft>
                          </a:pPr>
                          <a14:m>
                            <m:oMathPara xmlns:m="http://schemas.openxmlformats.org/officeDocument/2006/math">
                              <m:oMathParaPr>
                                <m:jc m:val="centerGroup"/>
                              </m:oMathParaPr>
                              <m:oMath xmlns:m="http://schemas.openxmlformats.org/officeDocument/2006/math">
                                <m:r>
                                  <m:rPr>
                                    <m:nor/>
                                  </m:rPr>
                                  <a:rPr lang="fr-FR" sz="2800" smtClean="0">
                                    <a:solidFill>
                                      <a:srgbClr val="0070C0"/>
                                    </a:solidFill>
                                    <a:effectLst/>
                                    <a:latin typeface="Comic Sans MS" panose="030F0702030302020204" pitchFamily="66" charset="0"/>
                                  </a:rPr>
                                  <m:t>n</m:t>
                                </m:r>
                                <m:r>
                                  <m:rPr>
                                    <m:nor/>
                                  </m:rPr>
                                  <a:rPr lang="fr-FR" sz="2800" smtClean="0">
                                    <a:solidFill>
                                      <a:srgbClr val="0070C0"/>
                                    </a:solidFill>
                                    <a:effectLst/>
                                    <a:latin typeface="Comic Sans MS" panose="030F0702030302020204" pitchFamily="66" charset="0"/>
                                  </a:rPr>
                                  <m:t> = </m:t>
                                </m:r>
                                <m:f>
                                  <m:fPr>
                                    <m:ctrlPr>
                                      <a:rPr lang="fr-FR" sz="2800" i="1">
                                        <a:solidFill>
                                          <a:srgbClr val="0070C0"/>
                                        </a:solidFill>
                                        <a:effectLst/>
                                        <a:latin typeface="Cambria Math" panose="02040503050406030204" pitchFamily="18" charset="0"/>
                                      </a:rPr>
                                    </m:ctrlPr>
                                  </m:fPr>
                                  <m:num>
                                    <m:r>
                                      <m:rPr>
                                        <m:nor/>
                                      </m:rPr>
                                      <a:rPr lang="fr-FR" sz="2800">
                                        <a:solidFill>
                                          <a:srgbClr val="0070C0"/>
                                        </a:solidFill>
                                        <a:effectLst/>
                                        <a:latin typeface="Comic Sans MS" panose="030F0702030302020204" pitchFamily="66" charset="0"/>
                                      </a:rPr>
                                      <m:t>m</m:t>
                                    </m:r>
                                  </m:num>
                                  <m:den>
                                    <m:r>
                                      <m:rPr>
                                        <m:nor/>
                                      </m:rPr>
                                      <a:rPr lang="fr-FR" sz="2800">
                                        <a:solidFill>
                                          <a:srgbClr val="0070C0"/>
                                        </a:solidFill>
                                        <a:effectLst/>
                                        <a:latin typeface="Comic Sans MS" panose="030F0702030302020204" pitchFamily="66" charset="0"/>
                                      </a:rPr>
                                      <m:t>M</m:t>
                                    </m:r>
                                  </m:den>
                                </m:f>
                              </m:oMath>
                            </m:oMathPara>
                          </a14:m>
                          <a:endParaRPr lang="fr-FR" sz="2800" dirty="0">
                            <a:solidFill>
                              <a:srgbClr val="0070C0"/>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algn="just">
                            <a:lnSpc>
                              <a:spcPct val="107000"/>
                            </a:lnSpc>
                            <a:spcAft>
                              <a:spcPts val="800"/>
                            </a:spcAft>
                          </a:pPr>
                          <a:r>
                            <a:rPr lang="fr-FR" sz="2800" dirty="0">
                              <a:solidFill>
                                <a:srgbClr val="0070C0"/>
                              </a:solidFill>
                              <a:effectLst/>
                              <a:latin typeface="Comic Sans MS" panose="030F0702030302020204" pitchFamily="66" charset="0"/>
                            </a:rPr>
                            <a:t>n: Quantité de matière de l'espèce chimique (mol)</a:t>
                          </a:r>
                        </a:p>
                        <a:p>
                          <a:pPr algn="just">
                            <a:lnSpc>
                              <a:spcPct val="107000"/>
                            </a:lnSpc>
                            <a:spcAft>
                              <a:spcPts val="800"/>
                            </a:spcAft>
                          </a:pPr>
                          <a:r>
                            <a:rPr lang="fr-FR" sz="2800" dirty="0">
                              <a:solidFill>
                                <a:srgbClr val="0070C0"/>
                              </a:solidFill>
                              <a:effectLst/>
                              <a:latin typeface="Comic Sans MS" panose="030F0702030302020204" pitchFamily="66" charset="0"/>
                            </a:rPr>
                            <a:t>m: Masse de l'espèce chimique (g)</a:t>
                          </a:r>
                        </a:p>
                        <a:p>
                          <a:pPr algn="just">
                            <a:lnSpc>
                              <a:spcPct val="107000"/>
                            </a:lnSpc>
                            <a:spcAft>
                              <a:spcPts val="800"/>
                            </a:spcAft>
                          </a:pPr>
                          <a:r>
                            <a:rPr lang="fr-FR" sz="2800" dirty="0">
                              <a:solidFill>
                                <a:srgbClr val="0070C0"/>
                              </a:solidFill>
                              <a:effectLst/>
                              <a:latin typeface="Comic Sans MS" panose="030F0702030302020204" pitchFamily="66" charset="0"/>
                            </a:rPr>
                            <a:t>M: Masse molaire de l'espèce chimique (g.mol</a:t>
                          </a:r>
                          <a:r>
                            <a:rPr lang="fr-FR" sz="2800" baseline="30000" dirty="0">
                              <a:solidFill>
                                <a:srgbClr val="0070C0"/>
                              </a:solidFill>
                              <a:effectLst/>
                              <a:latin typeface="Comic Sans MS" panose="030F0702030302020204" pitchFamily="66" charset="0"/>
                            </a:rPr>
                            <a:t>-1</a:t>
                          </a:r>
                          <a:r>
                            <a:rPr lang="fr-FR" sz="2800" dirty="0">
                              <a:solidFill>
                                <a:srgbClr val="0070C0"/>
                              </a:solidFill>
                              <a:effectLst/>
                              <a:latin typeface="Comic Sans MS" panose="030F0702030302020204" pitchFamily="66" charset="0"/>
                            </a:rPr>
                            <a:t>)</a:t>
                          </a:r>
                          <a:endParaRPr lang="fr-FR" sz="2800" dirty="0">
                            <a:solidFill>
                              <a:srgbClr val="0070C0"/>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39759266"/>
                      </a:ext>
                    </a:extLst>
                  </a:tr>
                </a:tbl>
              </a:graphicData>
            </a:graphic>
          </p:graphicFrame>
        </mc:Choice>
        <mc:Fallback xmlns="">
          <p:graphicFrame>
            <p:nvGraphicFramePr>
              <p:cNvPr id="8" name="Tableau 7">
                <a:extLst>
                  <a:ext uri="{FF2B5EF4-FFF2-40B4-BE49-F238E27FC236}">
                    <a16:creationId xmlns:a16="http://schemas.microsoft.com/office/drawing/2014/main" id="{15D3F175-F00D-3913-8C64-9A7C776CE488}"/>
                  </a:ext>
                </a:extLst>
              </p:cNvPr>
              <p:cNvGraphicFramePr>
                <a:graphicFrameLocks noGrp="1"/>
              </p:cNvGraphicFramePr>
              <p:nvPr>
                <p:extLst>
                  <p:ext uri="{D42A27DB-BD31-4B8C-83A1-F6EECF244321}">
                    <p14:modId xmlns:p14="http://schemas.microsoft.com/office/powerpoint/2010/main" val="3106865735"/>
                  </p:ext>
                </p:extLst>
              </p:nvPr>
            </p:nvGraphicFramePr>
            <p:xfrm>
              <a:off x="817685" y="1976007"/>
              <a:ext cx="10726615" cy="1548003"/>
            </p:xfrm>
            <a:graphic>
              <a:graphicData uri="http://schemas.openxmlformats.org/drawingml/2006/table">
                <a:tbl>
                  <a:tblPr firstRow="1" firstCol="1" bandRow="1">
                    <a:tableStyleId>{5C22544A-7EE6-4342-B048-85BDC9FD1C3A}</a:tableStyleId>
                  </a:tblPr>
                  <a:tblGrid>
                    <a:gridCol w="1723292">
                      <a:extLst>
                        <a:ext uri="{9D8B030D-6E8A-4147-A177-3AD203B41FA5}">
                          <a16:colId xmlns:a16="http://schemas.microsoft.com/office/drawing/2014/main" val="1961384048"/>
                        </a:ext>
                      </a:extLst>
                    </a:gridCol>
                    <a:gridCol w="9003323">
                      <a:extLst>
                        <a:ext uri="{9D8B030D-6E8A-4147-A177-3AD203B41FA5}">
                          <a16:colId xmlns:a16="http://schemas.microsoft.com/office/drawing/2014/main" val="1491604047"/>
                        </a:ext>
                      </a:extLst>
                    </a:gridCol>
                  </a:tblGrid>
                  <a:tr h="1548003">
                    <a:tc>
                      <a:txBody>
                        <a:bodyPr/>
                        <a:lstStyle/>
                        <a:p>
                          <a:endParaRPr lang="fr-FR"/>
                        </a:p>
                      </a:txBody>
                      <a:tcPr marL="68580" marR="68580" marT="0" marB="0" anchor="ctr">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blipFill>
                          <a:blip r:embed="rId3"/>
                          <a:stretch>
                            <a:fillRect t="-6667" r="-521908" b="-13725"/>
                          </a:stretch>
                        </a:blipFill>
                      </a:tcPr>
                    </a:tc>
                    <a:tc>
                      <a:txBody>
                        <a:bodyPr/>
                        <a:lstStyle/>
                        <a:p>
                          <a:pPr algn="just">
                            <a:lnSpc>
                              <a:spcPct val="107000"/>
                            </a:lnSpc>
                            <a:spcAft>
                              <a:spcPts val="800"/>
                            </a:spcAft>
                          </a:pPr>
                          <a:r>
                            <a:rPr lang="fr-FR" sz="2800" dirty="0">
                              <a:solidFill>
                                <a:srgbClr val="0070C0"/>
                              </a:solidFill>
                              <a:effectLst/>
                              <a:latin typeface="Comic Sans MS" panose="030F0702030302020204" pitchFamily="66" charset="0"/>
                            </a:rPr>
                            <a:t>n: Quantité de matière de l'espèce chimique (mol)</a:t>
                          </a:r>
                        </a:p>
                        <a:p>
                          <a:pPr algn="just">
                            <a:lnSpc>
                              <a:spcPct val="107000"/>
                            </a:lnSpc>
                            <a:spcAft>
                              <a:spcPts val="800"/>
                            </a:spcAft>
                          </a:pPr>
                          <a:r>
                            <a:rPr lang="fr-FR" sz="2800" dirty="0">
                              <a:solidFill>
                                <a:srgbClr val="0070C0"/>
                              </a:solidFill>
                              <a:effectLst/>
                              <a:latin typeface="Comic Sans MS" panose="030F0702030302020204" pitchFamily="66" charset="0"/>
                            </a:rPr>
                            <a:t>m: Masse de l'espèce chimique (g)</a:t>
                          </a:r>
                        </a:p>
                        <a:p>
                          <a:pPr algn="just">
                            <a:lnSpc>
                              <a:spcPct val="107000"/>
                            </a:lnSpc>
                            <a:spcAft>
                              <a:spcPts val="800"/>
                            </a:spcAft>
                          </a:pPr>
                          <a:r>
                            <a:rPr lang="fr-FR" sz="2800" dirty="0">
                              <a:solidFill>
                                <a:srgbClr val="0070C0"/>
                              </a:solidFill>
                              <a:effectLst/>
                              <a:latin typeface="Comic Sans MS" panose="030F0702030302020204" pitchFamily="66" charset="0"/>
                            </a:rPr>
                            <a:t>M: Masse molaire de l'espèce chimique (g.mol</a:t>
                          </a:r>
                          <a:r>
                            <a:rPr lang="fr-FR" sz="2800" baseline="30000" dirty="0">
                              <a:solidFill>
                                <a:srgbClr val="0070C0"/>
                              </a:solidFill>
                              <a:effectLst/>
                              <a:latin typeface="Comic Sans MS" panose="030F0702030302020204" pitchFamily="66" charset="0"/>
                            </a:rPr>
                            <a:t>-1</a:t>
                          </a:r>
                          <a:r>
                            <a:rPr lang="fr-FR" sz="2800" dirty="0">
                              <a:solidFill>
                                <a:srgbClr val="0070C0"/>
                              </a:solidFill>
                              <a:effectLst/>
                              <a:latin typeface="Comic Sans MS" panose="030F0702030302020204" pitchFamily="66" charset="0"/>
                            </a:rPr>
                            <a:t>)</a:t>
                          </a:r>
                          <a:endParaRPr lang="fr-FR" sz="2800" dirty="0">
                            <a:solidFill>
                              <a:srgbClr val="0070C0"/>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39759266"/>
                      </a:ext>
                    </a:extLst>
                  </a:tr>
                </a:tbl>
              </a:graphicData>
            </a:graphic>
          </p:graphicFrame>
        </mc:Fallback>
      </mc:AlternateContent>
      <mc:AlternateContent xmlns:mc="http://schemas.openxmlformats.org/markup-compatibility/2006" xmlns:a14="http://schemas.microsoft.com/office/drawing/2010/main">
        <mc:Choice Requires="a14">
          <p:sp>
            <p:nvSpPr>
              <p:cNvPr id="10" name="ZoneTexte 9">
                <a:extLst>
                  <a:ext uri="{FF2B5EF4-FFF2-40B4-BE49-F238E27FC236}">
                    <a16:creationId xmlns:a16="http://schemas.microsoft.com/office/drawing/2014/main" id="{0E07BE1C-E2AB-74BC-66CD-26EB378EB757}"/>
                  </a:ext>
                </a:extLst>
              </p:cNvPr>
              <p:cNvSpPr txBox="1"/>
              <p:nvPr/>
            </p:nvSpPr>
            <p:spPr>
              <a:xfrm>
                <a:off x="0" y="3825830"/>
                <a:ext cx="12189072" cy="1907958"/>
              </a:xfrm>
              <a:prstGeom prst="rect">
                <a:avLst/>
              </a:prstGeom>
              <a:noFill/>
            </p:spPr>
            <p:txBody>
              <a:bodyPr wrap="square">
                <a:spAutoFit/>
              </a:bodyPr>
              <a:lstStyle/>
              <a:p>
                <a:pPr marL="342900" lvl="0" indent="-342900" algn="just">
                  <a:lnSpc>
                    <a:spcPct val="107000"/>
                  </a:lnSpc>
                  <a:spcAft>
                    <a:spcPts val="800"/>
                  </a:spcAft>
                  <a:buFont typeface="Symbol" panose="05050102010706020507" pitchFamily="18" charset="2"/>
                  <a:buChar char=""/>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La quantité de matière d'une masse m = 39,9g de sulfate de cuivre CuSO</a:t>
                </a:r>
                <a:r>
                  <a:rPr lang="fr-FR" sz="2400" baseline="-25000" dirty="0">
                    <a:effectLst/>
                    <a:latin typeface="Comic Sans MS" panose="030F0702030302020204" pitchFamily="66" charset="0"/>
                    <a:ea typeface="Times New Roman" panose="02020603050405020304" pitchFamily="18" charset="0"/>
                    <a:cs typeface="Times New Roman" panose="02020603050405020304" pitchFamily="18" charset="0"/>
                  </a:rPr>
                  <a:t>4</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de masse molaire M = 159,6 g/mol est:</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14:m>
                  <m:oMathPara xmlns:m="http://schemas.openxmlformats.org/officeDocument/2006/math">
                    <m:oMathParaPr>
                      <m:jc m:val="centerGroup"/>
                    </m:oMathParaPr>
                    <m:oMath xmlns:m="http://schemas.openxmlformats.org/officeDocument/2006/math">
                      <m:r>
                        <m:rPr>
                          <m:nor/>
                        </m:rPr>
                        <a:rPr lang="fr-FR" sz="2400">
                          <a:effectLst/>
                          <a:latin typeface="Comic Sans MS" panose="030F0702030302020204" pitchFamily="66" charset="0"/>
                          <a:ea typeface="Times New Roman" panose="02020603050405020304" pitchFamily="18" charset="0"/>
                          <a:cs typeface="Times New Roman" panose="02020603050405020304" pitchFamily="18" charset="0"/>
                        </a:rPr>
                        <m:t>n</m:t>
                      </m:r>
                      <m:r>
                        <m:rPr>
                          <m:nor/>
                        </m:rPr>
                        <a:rPr lang="fr-FR" sz="2400">
                          <a:effectLst/>
                          <a:latin typeface="Comic Sans MS" panose="030F0702030302020204" pitchFamily="66" charset="0"/>
                          <a:ea typeface="Times New Roman" panose="02020603050405020304" pitchFamily="18" charset="0"/>
                          <a:cs typeface="Times New Roman" panose="02020603050405020304" pitchFamily="18" charset="0"/>
                        </a:rPr>
                        <m:t> = </m:t>
                      </m:r>
                      <m:f>
                        <m:fPr>
                          <m:ctrlPr>
                            <a:rPr lang="fr-FR"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m:rPr>
                              <m:nor/>
                            </m:rPr>
                            <a:rPr lang="fr-FR" sz="2400">
                              <a:effectLst/>
                              <a:latin typeface="Comic Sans MS" panose="030F0702030302020204" pitchFamily="66" charset="0"/>
                              <a:ea typeface="Times New Roman" panose="02020603050405020304" pitchFamily="18" charset="0"/>
                              <a:cs typeface="Times New Roman" panose="02020603050405020304" pitchFamily="18" charset="0"/>
                            </a:rPr>
                            <m:t>m</m:t>
                          </m:r>
                        </m:num>
                        <m:den>
                          <m:r>
                            <m:rPr>
                              <m:nor/>
                            </m:rPr>
                            <a:rPr lang="fr-FR" sz="2400">
                              <a:effectLst/>
                              <a:latin typeface="Comic Sans MS" panose="030F0702030302020204" pitchFamily="66" charset="0"/>
                              <a:ea typeface="Times New Roman" panose="02020603050405020304" pitchFamily="18" charset="0"/>
                              <a:cs typeface="Times New Roman" panose="02020603050405020304" pitchFamily="18" charset="0"/>
                            </a:rPr>
                            <m:t>M</m:t>
                          </m:r>
                        </m:den>
                      </m:f>
                      <m:r>
                        <m:rPr>
                          <m:nor/>
                        </m:rPr>
                        <a:rPr lang="fr-FR" sz="2400">
                          <a:effectLst/>
                          <a:latin typeface="Cambria Math" panose="02040503050406030204" pitchFamily="18" charset="0"/>
                          <a:ea typeface="Times New Roman" panose="02020603050405020304" pitchFamily="18" charset="0"/>
                          <a:cs typeface="Times New Roman" panose="02020603050405020304" pitchFamily="18" charset="0"/>
                        </a:rPr>
                        <m:t> </m:t>
                      </m:r>
                      <m:r>
                        <m:rPr>
                          <m:nor/>
                        </m:rPr>
                        <a:rPr lang="fr-FR" sz="2400">
                          <a:effectLst/>
                          <a:latin typeface="Comic Sans MS" panose="030F0702030302020204" pitchFamily="66" charset="0"/>
                          <a:ea typeface="Times New Roman" panose="02020603050405020304" pitchFamily="18" charset="0"/>
                          <a:cs typeface="Times New Roman" panose="02020603050405020304" pitchFamily="18" charset="0"/>
                        </a:rPr>
                        <m:t>= </m:t>
                      </m:r>
                      <m:f>
                        <m:fPr>
                          <m:ctrlPr>
                            <a:rPr lang="fr-FR"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m:rPr>
                              <m:nor/>
                            </m:rPr>
                            <a:rPr lang="fr-FR" sz="2400">
                              <a:effectLst/>
                              <a:latin typeface="Comic Sans MS" panose="030F0702030302020204" pitchFamily="66" charset="0"/>
                              <a:ea typeface="Times New Roman" panose="02020603050405020304" pitchFamily="18" charset="0"/>
                              <a:cs typeface="Times New Roman" panose="02020603050405020304" pitchFamily="18" charset="0"/>
                            </a:rPr>
                            <m:t>39,9</m:t>
                          </m:r>
                        </m:num>
                        <m:den>
                          <m:r>
                            <m:rPr>
                              <m:nor/>
                            </m:rPr>
                            <a:rPr lang="fr-FR" sz="2400">
                              <a:effectLst/>
                              <a:latin typeface="Comic Sans MS" panose="030F0702030302020204" pitchFamily="66" charset="0"/>
                              <a:ea typeface="Times New Roman" panose="02020603050405020304" pitchFamily="18" charset="0"/>
                              <a:cs typeface="Times New Roman" panose="02020603050405020304" pitchFamily="18" charset="0"/>
                            </a:rPr>
                            <m:t>159,6</m:t>
                          </m:r>
                        </m:den>
                      </m:f>
                      <m:r>
                        <m:rPr>
                          <m:nor/>
                        </m:rPr>
                        <a:rPr lang="fr-FR" sz="2400">
                          <a:effectLst/>
                          <a:latin typeface="Cambria Math" panose="02040503050406030204" pitchFamily="18" charset="0"/>
                          <a:ea typeface="Times New Roman" panose="02020603050405020304" pitchFamily="18" charset="0"/>
                          <a:cs typeface="Times New Roman" panose="02020603050405020304" pitchFamily="18" charset="0"/>
                        </a:rPr>
                        <m:t> </m:t>
                      </m:r>
                      <m:r>
                        <m:rPr>
                          <m:nor/>
                        </m:rPr>
                        <a:rPr lang="fr-FR" sz="2400">
                          <a:effectLst/>
                          <a:latin typeface="Comic Sans MS" panose="030F0702030302020204" pitchFamily="66" charset="0"/>
                          <a:ea typeface="Times New Roman" panose="02020603050405020304" pitchFamily="18" charset="0"/>
                          <a:cs typeface="Times New Roman" panose="02020603050405020304" pitchFamily="18" charset="0"/>
                        </a:rPr>
                        <m:t>=</m:t>
                      </m:r>
                      <m:r>
                        <m:rPr>
                          <m:nor/>
                        </m:rPr>
                        <a:rPr lang="fr-FR" sz="2400">
                          <a:effectLst/>
                          <a:latin typeface="Cambria Math" panose="02040503050406030204" pitchFamily="18" charset="0"/>
                          <a:ea typeface="Times New Roman" panose="02020603050405020304" pitchFamily="18" charset="0"/>
                          <a:cs typeface="Times New Roman" panose="02020603050405020304" pitchFamily="18" charset="0"/>
                        </a:rPr>
                        <m:t> </m:t>
                      </m:r>
                      <m:r>
                        <m:rPr>
                          <m:nor/>
                        </m:rPr>
                        <a:rPr lang="fr-FR" sz="2400">
                          <a:effectLst/>
                          <a:latin typeface="Comic Sans MS" panose="030F0702030302020204" pitchFamily="66" charset="0"/>
                          <a:ea typeface="Times New Roman" panose="02020603050405020304" pitchFamily="18" charset="0"/>
                          <a:cs typeface="Times New Roman" panose="02020603050405020304" pitchFamily="18" charset="0"/>
                        </a:rPr>
                        <m:t>0,25 </m:t>
                      </m:r>
                      <m:r>
                        <m:rPr>
                          <m:nor/>
                        </m:rPr>
                        <a:rPr lang="fr-FR" sz="2400">
                          <a:effectLst/>
                          <a:latin typeface="Comic Sans MS" panose="030F0702030302020204" pitchFamily="66" charset="0"/>
                          <a:ea typeface="Times New Roman" panose="02020603050405020304" pitchFamily="18" charset="0"/>
                          <a:cs typeface="Times New Roman" panose="02020603050405020304" pitchFamily="18" charset="0"/>
                        </a:rPr>
                        <m:t>mol</m:t>
                      </m:r>
                    </m:oMath>
                  </m:oMathPara>
                </a14:m>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10" name="ZoneTexte 9">
                <a:extLst>
                  <a:ext uri="{FF2B5EF4-FFF2-40B4-BE49-F238E27FC236}">
                    <a16:creationId xmlns:a16="http://schemas.microsoft.com/office/drawing/2014/main" id="{0E07BE1C-E2AB-74BC-66CD-26EB378EB757}"/>
                  </a:ext>
                </a:extLst>
              </p:cNvPr>
              <p:cNvSpPr txBox="1">
                <a:spLocks noRot="1" noChangeAspect="1" noMove="1" noResize="1" noEditPoints="1" noAdjustHandles="1" noChangeArrowheads="1" noChangeShapeType="1" noTextEdit="1"/>
              </p:cNvSpPr>
              <p:nvPr/>
            </p:nvSpPr>
            <p:spPr>
              <a:xfrm>
                <a:off x="0" y="3825830"/>
                <a:ext cx="12189072" cy="1907958"/>
              </a:xfrm>
              <a:prstGeom prst="rect">
                <a:avLst/>
              </a:prstGeom>
              <a:blipFill>
                <a:blip r:embed="rId4"/>
                <a:stretch>
                  <a:fillRect l="-800" t="-3514" r="-700"/>
                </a:stretch>
              </a:blipFill>
            </p:spPr>
            <p:txBody>
              <a:bodyPr/>
              <a:lstStyle/>
              <a:p>
                <a:r>
                  <a:rPr lang="fr-FR">
                    <a:noFill/>
                  </a:rPr>
                  <a:t> </a:t>
                </a:r>
              </a:p>
            </p:txBody>
          </p:sp>
        </mc:Fallback>
      </mc:AlternateContent>
    </p:spTree>
    <p:extLst>
      <p:ext uri="{BB962C8B-B14F-4D97-AF65-F5344CB8AC3E}">
        <p14:creationId xmlns:p14="http://schemas.microsoft.com/office/powerpoint/2010/main" val="945143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6" name="Rectangle 3">
            <a:extLst>
              <a:ext uri="{FF2B5EF4-FFF2-40B4-BE49-F238E27FC236}">
                <a16:creationId xmlns:a16="http://schemas.microsoft.com/office/drawing/2014/main" id="{A928D3E5-9C73-F9D6-20EC-76AEA5C66A67}"/>
              </a:ext>
            </a:extLst>
          </p:cNvPr>
          <p:cNvSpPr>
            <a:spLocks noChangeArrowheads="1"/>
          </p:cNvSpPr>
          <p:nvPr/>
        </p:nvSpPr>
        <p:spPr bwMode="auto">
          <a:xfrm>
            <a:off x="79131" y="299524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3" name="ZoneTexte 2">
            <a:extLst>
              <a:ext uri="{FF2B5EF4-FFF2-40B4-BE49-F238E27FC236}">
                <a16:creationId xmlns:a16="http://schemas.microsoft.com/office/drawing/2014/main" id="{589534D3-1EE2-AE04-E5D7-46DEAB74F927}"/>
              </a:ext>
            </a:extLst>
          </p:cNvPr>
          <p:cNvSpPr txBox="1"/>
          <p:nvPr/>
        </p:nvSpPr>
        <p:spPr>
          <a:xfrm>
            <a:off x="-1464" y="0"/>
            <a:ext cx="12192000" cy="1888979"/>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Dans le cas des liquides, il est plus pratique d’accéder à des volumes. Ainsi il est nécessaire de connaître la masse volumique </a:t>
            </a:r>
            <a:r>
              <a:rPr lang="fr-FR" sz="2800" b="1" dirty="0">
                <a:effectLst/>
                <a:latin typeface="Symbol" panose="05050102010706020507" pitchFamily="18" charset="2"/>
                <a:ea typeface="Times New Roman" panose="02020603050405020304" pitchFamily="18" charset="0"/>
                <a:cs typeface="Times New Roman" panose="02020603050405020304" pitchFamily="18" charset="0"/>
              </a:rPr>
              <a:t>r</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du liquide.</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La masse volumique </a:t>
            </a:r>
            <a:r>
              <a:rPr lang="fr-FR" sz="2800" b="1" dirty="0">
                <a:effectLst/>
                <a:latin typeface="Symbol" panose="05050102010706020507" pitchFamily="18" charset="2"/>
                <a:ea typeface="Times New Roman" panose="02020603050405020304" pitchFamily="18" charset="0"/>
                <a:cs typeface="Times New Roman" panose="02020603050405020304" pitchFamily="18" charset="0"/>
              </a:rPr>
              <a:t>r</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d’un liquide correspond au rapport de sa masse par le volume qu’il occupe.</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5" name="Tableau 4">
                <a:extLst>
                  <a:ext uri="{FF2B5EF4-FFF2-40B4-BE49-F238E27FC236}">
                    <a16:creationId xmlns:a16="http://schemas.microsoft.com/office/drawing/2014/main" id="{182374C2-5068-5453-4470-B45A2835E596}"/>
                  </a:ext>
                </a:extLst>
              </p:cNvPr>
              <p:cNvGraphicFramePr>
                <a:graphicFrameLocks noGrp="1"/>
              </p:cNvGraphicFramePr>
              <p:nvPr>
                <p:extLst>
                  <p:ext uri="{D42A27DB-BD31-4B8C-83A1-F6EECF244321}">
                    <p14:modId xmlns:p14="http://schemas.microsoft.com/office/powerpoint/2010/main" val="2371340172"/>
                  </p:ext>
                </p:extLst>
              </p:nvPr>
            </p:nvGraphicFramePr>
            <p:xfrm>
              <a:off x="945247" y="1981293"/>
              <a:ext cx="10298578" cy="1548003"/>
            </p:xfrm>
            <a:graphic>
              <a:graphicData uri="http://schemas.openxmlformats.org/drawingml/2006/table">
                <a:tbl>
                  <a:tblPr firstRow="1" firstCol="1" bandRow="1">
                    <a:tableStyleId>{5C22544A-7EE6-4342-B048-85BDC9FD1C3A}</a:tableStyleId>
                  </a:tblPr>
                  <a:tblGrid>
                    <a:gridCol w="2023908">
                      <a:extLst>
                        <a:ext uri="{9D8B030D-6E8A-4147-A177-3AD203B41FA5}">
                          <a16:colId xmlns:a16="http://schemas.microsoft.com/office/drawing/2014/main" val="1200043153"/>
                        </a:ext>
                      </a:extLst>
                    </a:gridCol>
                    <a:gridCol w="8274670">
                      <a:extLst>
                        <a:ext uri="{9D8B030D-6E8A-4147-A177-3AD203B41FA5}">
                          <a16:colId xmlns:a16="http://schemas.microsoft.com/office/drawing/2014/main" val="267403148"/>
                        </a:ext>
                      </a:extLst>
                    </a:gridCol>
                  </a:tblGrid>
                  <a:tr h="0">
                    <a:tc>
                      <a:txBody>
                        <a:bodyPr/>
                        <a:lstStyle/>
                        <a:p>
                          <a:pPr algn="ctr">
                            <a:lnSpc>
                              <a:spcPct val="107000"/>
                            </a:lnSpc>
                            <a:spcAft>
                              <a:spcPts val="800"/>
                            </a:spcAft>
                          </a:pPr>
                          <a14:m>
                            <m:oMathPara xmlns:m="http://schemas.openxmlformats.org/officeDocument/2006/math">
                              <m:oMathParaPr>
                                <m:jc m:val="centerGroup"/>
                              </m:oMathParaPr>
                              <m:oMath xmlns:m="http://schemas.openxmlformats.org/officeDocument/2006/math">
                                <m:r>
                                  <m:rPr>
                                    <m:nor/>
                                  </m:rPr>
                                  <a:rPr lang="fr-FR" sz="2800" smtClean="0">
                                    <a:solidFill>
                                      <a:srgbClr val="0070C0"/>
                                    </a:solidFill>
                                    <a:effectLst/>
                                    <a:latin typeface="Symbol" panose="05050102010706020507" pitchFamily="18" charset="2"/>
                                  </a:rPr>
                                  <m:t>r</m:t>
                                </m:r>
                                <m:r>
                                  <m:rPr>
                                    <m:nor/>
                                  </m:rPr>
                                  <a:rPr lang="fr-FR" sz="2800" smtClean="0">
                                    <a:solidFill>
                                      <a:srgbClr val="0070C0"/>
                                    </a:solidFill>
                                    <a:effectLst/>
                                    <a:latin typeface="Comic Sans MS" panose="030F0702030302020204" pitchFamily="66" charset="0"/>
                                  </a:rPr>
                                  <m:t> = </m:t>
                                </m:r>
                                <m:f>
                                  <m:fPr>
                                    <m:ctrlPr>
                                      <a:rPr lang="fr-FR" sz="2800" i="1">
                                        <a:solidFill>
                                          <a:srgbClr val="0070C0"/>
                                        </a:solidFill>
                                        <a:effectLst/>
                                        <a:latin typeface="Cambria Math" panose="02040503050406030204" pitchFamily="18" charset="0"/>
                                      </a:rPr>
                                    </m:ctrlPr>
                                  </m:fPr>
                                  <m:num>
                                    <m:r>
                                      <m:rPr>
                                        <m:nor/>
                                      </m:rPr>
                                      <a:rPr lang="fr-FR" sz="2800">
                                        <a:solidFill>
                                          <a:srgbClr val="0070C0"/>
                                        </a:solidFill>
                                        <a:effectLst/>
                                        <a:latin typeface="Comic Sans MS" panose="030F0702030302020204" pitchFamily="66" charset="0"/>
                                      </a:rPr>
                                      <m:t>m</m:t>
                                    </m:r>
                                  </m:num>
                                  <m:den>
                                    <m:r>
                                      <m:rPr>
                                        <m:nor/>
                                      </m:rPr>
                                      <a:rPr lang="fr-FR" sz="2800">
                                        <a:solidFill>
                                          <a:srgbClr val="0070C0"/>
                                        </a:solidFill>
                                        <a:effectLst/>
                                        <a:latin typeface="Comic Sans MS" panose="030F0702030302020204" pitchFamily="66" charset="0"/>
                                      </a:rPr>
                                      <m:t>V</m:t>
                                    </m:r>
                                  </m:den>
                                </m:f>
                              </m:oMath>
                            </m:oMathPara>
                          </a14:m>
                          <a:endParaRPr lang="fr-FR" sz="2000" dirty="0">
                            <a:solidFill>
                              <a:srgbClr val="0070C0"/>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algn="just">
                            <a:lnSpc>
                              <a:spcPct val="107000"/>
                            </a:lnSpc>
                            <a:spcAft>
                              <a:spcPts val="800"/>
                            </a:spcAft>
                          </a:pPr>
                          <a:r>
                            <a:rPr lang="fr-FR" sz="2800" dirty="0">
                              <a:solidFill>
                                <a:srgbClr val="0070C0"/>
                              </a:solidFill>
                              <a:effectLst/>
                              <a:latin typeface="Comic Sans MS" panose="030F0702030302020204" pitchFamily="66" charset="0"/>
                            </a:rPr>
                            <a:t>r: Masse volumique du liquide (g/</a:t>
                          </a:r>
                          <a:r>
                            <a:rPr lang="fr-FR" sz="2800" dirty="0" err="1">
                              <a:solidFill>
                                <a:srgbClr val="0070C0"/>
                              </a:solidFill>
                              <a:effectLst/>
                              <a:latin typeface="Comic Sans MS" panose="030F0702030302020204" pitchFamily="66" charset="0"/>
                            </a:rPr>
                            <a:t>mL</a:t>
                          </a:r>
                          <a:r>
                            <a:rPr lang="fr-FR" sz="2800" dirty="0">
                              <a:solidFill>
                                <a:srgbClr val="0070C0"/>
                              </a:solidFill>
                              <a:effectLst/>
                              <a:latin typeface="Comic Sans MS" panose="030F0702030302020204" pitchFamily="66" charset="0"/>
                            </a:rPr>
                            <a:t> ou g/cm</a:t>
                          </a:r>
                          <a:r>
                            <a:rPr lang="fr-FR" sz="2800" baseline="30000" dirty="0">
                              <a:solidFill>
                                <a:srgbClr val="0070C0"/>
                              </a:solidFill>
                              <a:effectLst/>
                              <a:latin typeface="Comic Sans MS" panose="030F0702030302020204" pitchFamily="66" charset="0"/>
                            </a:rPr>
                            <a:t>3</a:t>
                          </a:r>
                          <a:r>
                            <a:rPr lang="fr-FR" sz="2800" dirty="0">
                              <a:solidFill>
                                <a:srgbClr val="0070C0"/>
                              </a:solidFill>
                              <a:effectLst/>
                              <a:latin typeface="Comic Sans MS" panose="030F0702030302020204" pitchFamily="66" charset="0"/>
                            </a:rPr>
                            <a:t>)</a:t>
                          </a:r>
                        </a:p>
                        <a:p>
                          <a:pPr algn="just">
                            <a:lnSpc>
                              <a:spcPct val="107000"/>
                            </a:lnSpc>
                            <a:spcAft>
                              <a:spcPts val="800"/>
                            </a:spcAft>
                          </a:pPr>
                          <a:r>
                            <a:rPr lang="fr-FR" sz="2800" dirty="0">
                              <a:solidFill>
                                <a:srgbClr val="0070C0"/>
                              </a:solidFill>
                              <a:effectLst/>
                              <a:latin typeface="Comic Sans MS" panose="030F0702030302020204" pitchFamily="66" charset="0"/>
                            </a:rPr>
                            <a:t>m: Masse du liquide (g)</a:t>
                          </a:r>
                        </a:p>
                        <a:p>
                          <a:pPr algn="just">
                            <a:lnSpc>
                              <a:spcPct val="107000"/>
                            </a:lnSpc>
                            <a:spcAft>
                              <a:spcPts val="800"/>
                            </a:spcAft>
                          </a:pPr>
                          <a:r>
                            <a:rPr lang="fr-FR" sz="2800" dirty="0">
                              <a:solidFill>
                                <a:srgbClr val="0070C0"/>
                              </a:solidFill>
                              <a:effectLst/>
                              <a:latin typeface="Comic Sans MS" panose="030F0702030302020204" pitchFamily="66" charset="0"/>
                            </a:rPr>
                            <a:t>V: Volume occupée par le liquide (</a:t>
                          </a:r>
                          <a:r>
                            <a:rPr lang="fr-FR" sz="2800" dirty="0" err="1">
                              <a:solidFill>
                                <a:srgbClr val="0070C0"/>
                              </a:solidFill>
                              <a:effectLst/>
                              <a:latin typeface="Comic Sans MS" panose="030F0702030302020204" pitchFamily="66" charset="0"/>
                            </a:rPr>
                            <a:t>mL</a:t>
                          </a:r>
                          <a:r>
                            <a:rPr lang="fr-FR" sz="2800" dirty="0">
                              <a:solidFill>
                                <a:srgbClr val="0070C0"/>
                              </a:solidFill>
                              <a:effectLst/>
                              <a:latin typeface="Comic Sans MS" panose="030F0702030302020204" pitchFamily="66" charset="0"/>
                            </a:rPr>
                            <a:t> ou cm</a:t>
                          </a:r>
                          <a:r>
                            <a:rPr lang="fr-FR" sz="2800" baseline="30000" dirty="0">
                              <a:solidFill>
                                <a:srgbClr val="0070C0"/>
                              </a:solidFill>
                              <a:effectLst/>
                              <a:latin typeface="Comic Sans MS" panose="030F0702030302020204" pitchFamily="66" charset="0"/>
                            </a:rPr>
                            <a:t>3</a:t>
                          </a:r>
                          <a:r>
                            <a:rPr lang="fr-FR" sz="2800" dirty="0">
                              <a:solidFill>
                                <a:srgbClr val="0070C0"/>
                              </a:solidFill>
                              <a:effectLst/>
                              <a:latin typeface="Comic Sans MS" panose="030F0702030302020204" pitchFamily="66" charset="0"/>
                            </a:rPr>
                            <a:t>)</a:t>
                          </a:r>
                          <a:endParaRPr lang="fr-FR" sz="2800" dirty="0">
                            <a:solidFill>
                              <a:srgbClr val="0070C0"/>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64121482"/>
                      </a:ext>
                    </a:extLst>
                  </a:tr>
                </a:tbl>
              </a:graphicData>
            </a:graphic>
          </p:graphicFrame>
        </mc:Choice>
        <mc:Fallback xmlns="">
          <p:graphicFrame>
            <p:nvGraphicFramePr>
              <p:cNvPr id="5" name="Tableau 4">
                <a:extLst>
                  <a:ext uri="{FF2B5EF4-FFF2-40B4-BE49-F238E27FC236}">
                    <a16:creationId xmlns:a16="http://schemas.microsoft.com/office/drawing/2014/main" id="{182374C2-5068-5453-4470-B45A2835E596}"/>
                  </a:ext>
                </a:extLst>
              </p:cNvPr>
              <p:cNvGraphicFramePr>
                <a:graphicFrameLocks noGrp="1"/>
              </p:cNvGraphicFramePr>
              <p:nvPr>
                <p:extLst>
                  <p:ext uri="{D42A27DB-BD31-4B8C-83A1-F6EECF244321}">
                    <p14:modId xmlns:p14="http://schemas.microsoft.com/office/powerpoint/2010/main" val="2371340172"/>
                  </p:ext>
                </p:extLst>
              </p:nvPr>
            </p:nvGraphicFramePr>
            <p:xfrm>
              <a:off x="945247" y="1981293"/>
              <a:ext cx="10298578" cy="1548003"/>
            </p:xfrm>
            <a:graphic>
              <a:graphicData uri="http://schemas.openxmlformats.org/drawingml/2006/table">
                <a:tbl>
                  <a:tblPr firstRow="1" firstCol="1" bandRow="1">
                    <a:tableStyleId>{5C22544A-7EE6-4342-B048-85BDC9FD1C3A}</a:tableStyleId>
                  </a:tblPr>
                  <a:tblGrid>
                    <a:gridCol w="2023908">
                      <a:extLst>
                        <a:ext uri="{9D8B030D-6E8A-4147-A177-3AD203B41FA5}">
                          <a16:colId xmlns:a16="http://schemas.microsoft.com/office/drawing/2014/main" val="1200043153"/>
                        </a:ext>
                      </a:extLst>
                    </a:gridCol>
                    <a:gridCol w="8274670">
                      <a:extLst>
                        <a:ext uri="{9D8B030D-6E8A-4147-A177-3AD203B41FA5}">
                          <a16:colId xmlns:a16="http://schemas.microsoft.com/office/drawing/2014/main" val="267403148"/>
                        </a:ext>
                      </a:extLst>
                    </a:gridCol>
                  </a:tblGrid>
                  <a:tr h="1548003">
                    <a:tc>
                      <a:txBody>
                        <a:bodyPr/>
                        <a:lstStyle/>
                        <a:p>
                          <a:endParaRPr lang="fr-FR"/>
                        </a:p>
                      </a:txBody>
                      <a:tcPr marL="68580" marR="68580" marT="0" marB="0" anchor="ctr">
                        <a:lnL w="12700" cap="flat" cmpd="sng" algn="ctr">
                          <a:noFill/>
                          <a:prstDash val="solid"/>
                          <a:round/>
                          <a:headEnd type="none" w="med" len="med"/>
                          <a:tailEnd type="none" w="med" len="med"/>
                        </a:lnL>
                        <a:lnR w="12700" cap="flat" cmpd="sng" algn="ctr">
                          <a:solidFill>
                            <a:srgbClr val="0070C0"/>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blipFill>
                          <a:blip r:embed="rId3"/>
                          <a:stretch>
                            <a:fillRect t="-6693" r="-409036" b="-14173"/>
                          </a:stretch>
                        </a:blipFill>
                      </a:tcPr>
                    </a:tc>
                    <a:tc>
                      <a:txBody>
                        <a:bodyPr/>
                        <a:lstStyle/>
                        <a:p>
                          <a:pPr algn="just">
                            <a:lnSpc>
                              <a:spcPct val="107000"/>
                            </a:lnSpc>
                            <a:spcAft>
                              <a:spcPts val="800"/>
                            </a:spcAft>
                          </a:pPr>
                          <a:r>
                            <a:rPr lang="fr-FR" sz="2800" dirty="0">
                              <a:solidFill>
                                <a:srgbClr val="0070C0"/>
                              </a:solidFill>
                              <a:effectLst/>
                              <a:latin typeface="Comic Sans MS" panose="030F0702030302020204" pitchFamily="66" charset="0"/>
                            </a:rPr>
                            <a:t>r: Masse volumique du liquide (g/</a:t>
                          </a:r>
                          <a:r>
                            <a:rPr lang="fr-FR" sz="2800" dirty="0" err="1">
                              <a:solidFill>
                                <a:srgbClr val="0070C0"/>
                              </a:solidFill>
                              <a:effectLst/>
                              <a:latin typeface="Comic Sans MS" panose="030F0702030302020204" pitchFamily="66" charset="0"/>
                            </a:rPr>
                            <a:t>mL</a:t>
                          </a:r>
                          <a:r>
                            <a:rPr lang="fr-FR" sz="2800" dirty="0">
                              <a:solidFill>
                                <a:srgbClr val="0070C0"/>
                              </a:solidFill>
                              <a:effectLst/>
                              <a:latin typeface="Comic Sans MS" panose="030F0702030302020204" pitchFamily="66" charset="0"/>
                            </a:rPr>
                            <a:t> ou g/cm</a:t>
                          </a:r>
                          <a:r>
                            <a:rPr lang="fr-FR" sz="2800" baseline="30000" dirty="0">
                              <a:solidFill>
                                <a:srgbClr val="0070C0"/>
                              </a:solidFill>
                              <a:effectLst/>
                              <a:latin typeface="Comic Sans MS" panose="030F0702030302020204" pitchFamily="66" charset="0"/>
                            </a:rPr>
                            <a:t>3</a:t>
                          </a:r>
                          <a:r>
                            <a:rPr lang="fr-FR" sz="2800" dirty="0">
                              <a:solidFill>
                                <a:srgbClr val="0070C0"/>
                              </a:solidFill>
                              <a:effectLst/>
                              <a:latin typeface="Comic Sans MS" panose="030F0702030302020204" pitchFamily="66" charset="0"/>
                            </a:rPr>
                            <a:t>)</a:t>
                          </a:r>
                        </a:p>
                        <a:p>
                          <a:pPr algn="just">
                            <a:lnSpc>
                              <a:spcPct val="107000"/>
                            </a:lnSpc>
                            <a:spcAft>
                              <a:spcPts val="800"/>
                            </a:spcAft>
                          </a:pPr>
                          <a:r>
                            <a:rPr lang="fr-FR" sz="2800" dirty="0">
                              <a:solidFill>
                                <a:srgbClr val="0070C0"/>
                              </a:solidFill>
                              <a:effectLst/>
                              <a:latin typeface="Comic Sans MS" panose="030F0702030302020204" pitchFamily="66" charset="0"/>
                            </a:rPr>
                            <a:t>m: Masse du liquide (g)</a:t>
                          </a:r>
                        </a:p>
                        <a:p>
                          <a:pPr algn="just">
                            <a:lnSpc>
                              <a:spcPct val="107000"/>
                            </a:lnSpc>
                            <a:spcAft>
                              <a:spcPts val="800"/>
                            </a:spcAft>
                          </a:pPr>
                          <a:r>
                            <a:rPr lang="fr-FR" sz="2800" dirty="0">
                              <a:solidFill>
                                <a:srgbClr val="0070C0"/>
                              </a:solidFill>
                              <a:effectLst/>
                              <a:latin typeface="Comic Sans MS" panose="030F0702030302020204" pitchFamily="66" charset="0"/>
                            </a:rPr>
                            <a:t>V: Volume occupée par le liquide (</a:t>
                          </a:r>
                          <a:r>
                            <a:rPr lang="fr-FR" sz="2800" dirty="0" err="1">
                              <a:solidFill>
                                <a:srgbClr val="0070C0"/>
                              </a:solidFill>
                              <a:effectLst/>
                              <a:latin typeface="Comic Sans MS" panose="030F0702030302020204" pitchFamily="66" charset="0"/>
                            </a:rPr>
                            <a:t>mL</a:t>
                          </a:r>
                          <a:r>
                            <a:rPr lang="fr-FR" sz="2800" dirty="0">
                              <a:solidFill>
                                <a:srgbClr val="0070C0"/>
                              </a:solidFill>
                              <a:effectLst/>
                              <a:latin typeface="Comic Sans MS" panose="030F0702030302020204" pitchFamily="66" charset="0"/>
                            </a:rPr>
                            <a:t> ou cm</a:t>
                          </a:r>
                          <a:r>
                            <a:rPr lang="fr-FR" sz="2800" baseline="30000" dirty="0">
                              <a:solidFill>
                                <a:srgbClr val="0070C0"/>
                              </a:solidFill>
                              <a:effectLst/>
                              <a:latin typeface="Comic Sans MS" panose="030F0702030302020204" pitchFamily="66" charset="0"/>
                            </a:rPr>
                            <a:t>3</a:t>
                          </a:r>
                          <a:r>
                            <a:rPr lang="fr-FR" sz="2800" dirty="0">
                              <a:solidFill>
                                <a:srgbClr val="0070C0"/>
                              </a:solidFill>
                              <a:effectLst/>
                              <a:latin typeface="Comic Sans MS" panose="030F0702030302020204" pitchFamily="66" charset="0"/>
                            </a:rPr>
                            <a:t>)</a:t>
                          </a:r>
                          <a:endParaRPr lang="fr-FR" sz="2800" dirty="0">
                            <a:solidFill>
                              <a:srgbClr val="0070C0"/>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64121482"/>
                      </a:ext>
                    </a:extLst>
                  </a:tr>
                </a:tbl>
              </a:graphicData>
            </a:graphic>
          </p:graphicFrame>
        </mc:Fallback>
      </mc:AlternateContent>
      <p:sp>
        <p:nvSpPr>
          <p:cNvPr id="8" name="ZoneTexte 7">
            <a:extLst>
              <a:ext uri="{FF2B5EF4-FFF2-40B4-BE49-F238E27FC236}">
                <a16:creationId xmlns:a16="http://schemas.microsoft.com/office/drawing/2014/main" id="{ECE85DE9-7D1D-FFFA-F62B-8A2C446ECC7A}"/>
              </a:ext>
            </a:extLst>
          </p:cNvPr>
          <p:cNvSpPr txBox="1"/>
          <p:nvPr/>
        </p:nvSpPr>
        <p:spPr>
          <a:xfrm>
            <a:off x="0" y="3774564"/>
            <a:ext cx="12190536" cy="523220"/>
          </a:xfrm>
          <a:prstGeom prst="rect">
            <a:avLst/>
          </a:prstGeom>
          <a:noFill/>
        </p:spPr>
        <p:txBody>
          <a:bodyPr wrap="square">
            <a:spAutoFit/>
          </a:bodyPr>
          <a:lstStyle/>
          <a:p>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La quantité de matière </a:t>
            </a:r>
            <a:r>
              <a:rPr lang="fr-FR" sz="2800" b="1" dirty="0">
                <a:effectLst/>
                <a:latin typeface="Comic Sans MS" panose="030F0702030302020204" pitchFamily="66" charset="0"/>
                <a:ea typeface="Times New Roman" panose="02020603050405020304" pitchFamily="18" charset="0"/>
                <a:cs typeface="Times New Roman" panose="02020603050405020304" pitchFamily="18" charset="0"/>
              </a:rPr>
              <a:t>n</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d'un liquide est donnée par la relation:</a:t>
            </a:r>
            <a:endParaRPr lang="fr-FR" sz="2400" dirty="0"/>
          </a:p>
        </p:txBody>
      </p:sp>
      <mc:AlternateContent xmlns:mc="http://schemas.openxmlformats.org/markup-compatibility/2006" xmlns:a14="http://schemas.microsoft.com/office/drawing/2010/main">
        <mc:Choice Requires="a14">
          <p:graphicFrame>
            <p:nvGraphicFramePr>
              <p:cNvPr id="9" name="Tableau 8">
                <a:extLst>
                  <a:ext uri="{FF2B5EF4-FFF2-40B4-BE49-F238E27FC236}">
                    <a16:creationId xmlns:a16="http://schemas.microsoft.com/office/drawing/2014/main" id="{F555B38F-BCA0-BA3F-47AE-43857946FD02}"/>
                  </a:ext>
                </a:extLst>
              </p:cNvPr>
              <p:cNvGraphicFramePr>
                <a:graphicFrameLocks noGrp="1"/>
              </p:cNvGraphicFramePr>
              <p:nvPr>
                <p:extLst>
                  <p:ext uri="{D42A27DB-BD31-4B8C-83A1-F6EECF244321}">
                    <p14:modId xmlns:p14="http://schemas.microsoft.com/office/powerpoint/2010/main" val="2009304035"/>
                  </p:ext>
                </p:extLst>
              </p:nvPr>
            </p:nvGraphicFramePr>
            <p:xfrm>
              <a:off x="422764" y="4386707"/>
              <a:ext cx="11343543" cy="2106168"/>
            </p:xfrm>
            <a:graphic>
              <a:graphicData uri="http://schemas.openxmlformats.org/drawingml/2006/table">
                <a:tbl>
                  <a:tblPr firstRow="1" firstCol="1" bandRow="1">
                    <a:tableStyleId>{5C22544A-7EE6-4342-B048-85BDC9FD1C3A}</a:tableStyleId>
                  </a:tblPr>
                  <a:tblGrid>
                    <a:gridCol w="2259623">
                      <a:extLst>
                        <a:ext uri="{9D8B030D-6E8A-4147-A177-3AD203B41FA5}">
                          <a16:colId xmlns:a16="http://schemas.microsoft.com/office/drawing/2014/main" val="899112032"/>
                        </a:ext>
                      </a:extLst>
                    </a:gridCol>
                    <a:gridCol w="9083920">
                      <a:extLst>
                        <a:ext uri="{9D8B030D-6E8A-4147-A177-3AD203B41FA5}">
                          <a16:colId xmlns:a16="http://schemas.microsoft.com/office/drawing/2014/main" val="3202512959"/>
                        </a:ext>
                      </a:extLst>
                    </a:gridCol>
                  </a:tblGrid>
                  <a:tr h="0">
                    <a:tc>
                      <a:txBody>
                        <a:bodyPr/>
                        <a:lstStyle/>
                        <a:p>
                          <a:pPr algn="ctr">
                            <a:lnSpc>
                              <a:spcPct val="107000"/>
                            </a:lnSpc>
                            <a:spcAft>
                              <a:spcPts val="800"/>
                            </a:spcAft>
                          </a:pPr>
                          <a14:m>
                            <m:oMathPara xmlns:m="http://schemas.openxmlformats.org/officeDocument/2006/math">
                              <m:oMathParaPr>
                                <m:jc m:val="centerGroup"/>
                              </m:oMathParaPr>
                              <m:oMath xmlns:m="http://schemas.openxmlformats.org/officeDocument/2006/math">
                                <m:r>
                                  <m:rPr>
                                    <m:nor/>
                                  </m:rPr>
                                  <a:rPr lang="fr-FR" sz="2800" smtClean="0">
                                    <a:solidFill>
                                      <a:srgbClr val="0070C0"/>
                                    </a:solidFill>
                                    <a:effectLst/>
                                    <a:latin typeface="Comic Sans MS" panose="030F0702030302020204" pitchFamily="66" charset="0"/>
                                  </a:rPr>
                                  <m:t>n</m:t>
                                </m:r>
                                <m:r>
                                  <m:rPr>
                                    <m:nor/>
                                  </m:rPr>
                                  <a:rPr lang="fr-FR" sz="2800" smtClean="0">
                                    <a:solidFill>
                                      <a:srgbClr val="0070C0"/>
                                    </a:solidFill>
                                    <a:effectLst/>
                                    <a:latin typeface="Comic Sans MS" panose="030F0702030302020204" pitchFamily="66" charset="0"/>
                                  </a:rPr>
                                  <m:t> = </m:t>
                                </m:r>
                                <m:f>
                                  <m:fPr>
                                    <m:ctrlPr>
                                      <a:rPr lang="fr-FR" sz="2800" i="1">
                                        <a:solidFill>
                                          <a:srgbClr val="0070C0"/>
                                        </a:solidFill>
                                        <a:effectLst/>
                                        <a:latin typeface="Cambria Math" panose="02040503050406030204" pitchFamily="18" charset="0"/>
                                      </a:rPr>
                                    </m:ctrlPr>
                                  </m:fPr>
                                  <m:num>
                                    <m:r>
                                      <m:rPr>
                                        <m:nor/>
                                      </m:rPr>
                                      <a:rPr lang="fr-FR" sz="2800">
                                        <a:solidFill>
                                          <a:srgbClr val="0070C0"/>
                                        </a:solidFill>
                                        <a:effectLst/>
                                        <a:latin typeface="Symbol" panose="05050102010706020507" pitchFamily="18" charset="2"/>
                                      </a:rPr>
                                      <m:t>r</m:t>
                                    </m:r>
                                    <m:r>
                                      <m:rPr>
                                        <m:nor/>
                                      </m:rPr>
                                      <a:rPr lang="fr-FR" sz="2800">
                                        <a:solidFill>
                                          <a:srgbClr val="0070C0"/>
                                        </a:solidFill>
                                        <a:effectLst/>
                                        <a:latin typeface="Comic Sans MS" panose="030F0702030302020204" pitchFamily="66" charset="0"/>
                                      </a:rPr>
                                      <m:t> </m:t>
                                    </m:r>
                                    <m:r>
                                      <m:rPr>
                                        <m:nor/>
                                      </m:rPr>
                                      <a:rPr lang="fr-FR" sz="2800">
                                        <a:solidFill>
                                          <a:srgbClr val="0070C0"/>
                                        </a:solidFill>
                                        <a:effectLst/>
                                        <a:latin typeface="Comic Sans MS" panose="030F0702030302020204" pitchFamily="66" charset="0"/>
                                      </a:rPr>
                                      <m:t>×</m:t>
                                    </m:r>
                                    <m:r>
                                      <m:rPr>
                                        <m:nor/>
                                      </m:rPr>
                                      <a:rPr lang="fr-FR" sz="2800">
                                        <a:solidFill>
                                          <a:srgbClr val="0070C0"/>
                                        </a:solidFill>
                                        <a:effectLst/>
                                        <a:latin typeface="Comic Sans MS" panose="030F0702030302020204" pitchFamily="66" charset="0"/>
                                      </a:rPr>
                                      <m:t> </m:t>
                                    </m:r>
                                    <m:r>
                                      <m:rPr>
                                        <m:nor/>
                                      </m:rPr>
                                      <a:rPr lang="fr-FR" sz="2800">
                                        <a:solidFill>
                                          <a:srgbClr val="0070C0"/>
                                        </a:solidFill>
                                        <a:effectLst/>
                                        <a:latin typeface="Comic Sans MS" panose="030F0702030302020204" pitchFamily="66" charset="0"/>
                                      </a:rPr>
                                      <m:t>V</m:t>
                                    </m:r>
                                  </m:num>
                                  <m:den>
                                    <m:r>
                                      <m:rPr>
                                        <m:nor/>
                                      </m:rPr>
                                      <a:rPr lang="fr-FR" sz="2800">
                                        <a:solidFill>
                                          <a:srgbClr val="0070C0"/>
                                        </a:solidFill>
                                        <a:effectLst/>
                                        <a:latin typeface="Comic Sans MS" panose="030F0702030302020204" pitchFamily="66" charset="0"/>
                                      </a:rPr>
                                      <m:t>M</m:t>
                                    </m:r>
                                  </m:den>
                                </m:f>
                              </m:oMath>
                            </m:oMathPara>
                          </a14:m>
                          <a:endParaRPr lang="fr-FR" sz="2800" dirty="0">
                            <a:solidFill>
                              <a:srgbClr val="0070C0"/>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lnL w="12700" cmpd="sng">
                          <a:noFill/>
                        </a:lnL>
                        <a:lnR w="12700" cap="flat" cmpd="sng" algn="ctr">
                          <a:solidFill>
                            <a:srgbClr val="0070C0"/>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algn="just">
                            <a:lnSpc>
                              <a:spcPct val="107000"/>
                            </a:lnSpc>
                            <a:spcAft>
                              <a:spcPts val="800"/>
                            </a:spcAft>
                          </a:pPr>
                          <a:r>
                            <a:rPr lang="fr-FR" sz="2800" dirty="0">
                              <a:solidFill>
                                <a:srgbClr val="0070C0"/>
                              </a:solidFill>
                              <a:effectLst/>
                              <a:latin typeface="Comic Sans MS" panose="030F0702030302020204" pitchFamily="66" charset="0"/>
                            </a:rPr>
                            <a:t>n: Quantité de matière de l'espèce chimique (mol)</a:t>
                          </a:r>
                        </a:p>
                        <a:p>
                          <a:pPr algn="just">
                            <a:lnSpc>
                              <a:spcPct val="107000"/>
                            </a:lnSpc>
                            <a:spcAft>
                              <a:spcPts val="800"/>
                            </a:spcAft>
                          </a:pPr>
                          <a:r>
                            <a:rPr lang="fr-FR" sz="2800" dirty="0">
                              <a:solidFill>
                                <a:srgbClr val="0070C0"/>
                              </a:solidFill>
                              <a:effectLst/>
                              <a:latin typeface="Comic Sans MS" panose="030F0702030302020204" pitchFamily="66" charset="0"/>
                            </a:rPr>
                            <a:t>r: Masse volumique du liquide (g/</a:t>
                          </a:r>
                          <a:r>
                            <a:rPr lang="fr-FR" sz="2800" dirty="0" err="1">
                              <a:solidFill>
                                <a:srgbClr val="0070C0"/>
                              </a:solidFill>
                              <a:effectLst/>
                              <a:latin typeface="Comic Sans MS" panose="030F0702030302020204" pitchFamily="66" charset="0"/>
                            </a:rPr>
                            <a:t>mL</a:t>
                          </a:r>
                          <a:r>
                            <a:rPr lang="fr-FR" sz="2800" dirty="0">
                              <a:solidFill>
                                <a:srgbClr val="0070C0"/>
                              </a:solidFill>
                              <a:effectLst/>
                              <a:latin typeface="Comic Sans MS" panose="030F0702030302020204" pitchFamily="66" charset="0"/>
                            </a:rPr>
                            <a:t> ou g/cm</a:t>
                          </a:r>
                          <a:r>
                            <a:rPr lang="fr-FR" sz="2800" baseline="30000" dirty="0">
                              <a:solidFill>
                                <a:srgbClr val="0070C0"/>
                              </a:solidFill>
                              <a:effectLst/>
                              <a:latin typeface="Comic Sans MS" panose="030F0702030302020204" pitchFamily="66" charset="0"/>
                            </a:rPr>
                            <a:t>3</a:t>
                          </a:r>
                          <a:r>
                            <a:rPr lang="fr-FR" sz="2800" dirty="0">
                              <a:solidFill>
                                <a:srgbClr val="0070C0"/>
                              </a:solidFill>
                              <a:effectLst/>
                              <a:latin typeface="Comic Sans MS" panose="030F0702030302020204" pitchFamily="66" charset="0"/>
                            </a:rPr>
                            <a:t>)</a:t>
                          </a:r>
                        </a:p>
                        <a:p>
                          <a:pPr algn="just">
                            <a:lnSpc>
                              <a:spcPct val="107000"/>
                            </a:lnSpc>
                            <a:spcAft>
                              <a:spcPts val="800"/>
                            </a:spcAft>
                          </a:pPr>
                          <a:r>
                            <a:rPr lang="fr-FR" sz="2800" dirty="0">
                              <a:solidFill>
                                <a:srgbClr val="0070C0"/>
                              </a:solidFill>
                              <a:effectLst/>
                              <a:latin typeface="Comic Sans MS" panose="030F0702030302020204" pitchFamily="66" charset="0"/>
                            </a:rPr>
                            <a:t>V: Volume occupée par le liquide (</a:t>
                          </a:r>
                          <a:r>
                            <a:rPr lang="fr-FR" sz="2800" dirty="0" err="1">
                              <a:solidFill>
                                <a:srgbClr val="0070C0"/>
                              </a:solidFill>
                              <a:effectLst/>
                              <a:latin typeface="Comic Sans MS" panose="030F0702030302020204" pitchFamily="66" charset="0"/>
                            </a:rPr>
                            <a:t>mL</a:t>
                          </a:r>
                          <a:r>
                            <a:rPr lang="fr-FR" sz="2800" dirty="0">
                              <a:solidFill>
                                <a:srgbClr val="0070C0"/>
                              </a:solidFill>
                              <a:effectLst/>
                              <a:latin typeface="Comic Sans MS" panose="030F0702030302020204" pitchFamily="66" charset="0"/>
                            </a:rPr>
                            <a:t> ou cm</a:t>
                          </a:r>
                          <a:r>
                            <a:rPr lang="fr-FR" sz="2800" baseline="30000" dirty="0">
                              <a:solidFill>
                                <a:srgbClr val="0070C0"/>
                              </a:solidFill>
                              <a:effectLst/>
                              <a:latin typeface="Comic Sans MS" panose="030F0702030302020204" pitchFamily="66" charset="0"/>
                            </a:rPr>
                            <a:t>3</a:t>
                          </a:r>
                          <a:r>
                            <a:rPr lang="fr-FR" sz="2800" dirty="0">
                              <a:solidFill>
                                <a:srgbClr val="0070C0"/>
                              </a:solidFill>
                              <a:effectLst/>
                              <a:latin typeface="Comic Sans MS" panose="030F0702030302020204" pitchFamily="66" charset="0"/>
                            </a:rPr>
                            <a:t>)</a:t>
                          </a:r>
                        </a:p>
                        <a:p>
                          <a:pPr algn="just">
                            <a:lnSpc>
                              <a:spcPct val="107000"/>
                            </a:lnSpc>
                            <a:spcAft>
                              <a:spcPts val="800"/>
                            </a:spcAft>
                          </a:pPr>
                          <a:r>
                            <a:rPr lang="fr-FR" sz="2800" dirty="0">
                              <a:solidFill>
                                <a:srgbClr val="0070C0"/>
                              </a:solidFill>
                              <a:effectLst/>
                              <a:latin typeface="Comic Sans MS" panose="030F0702030302020204" pitchFamily="66" charset="0"/>
                            </a:rPr>
                            <a:t>M: Masse molaire de l'espèce chimique (g.mol</a:t>
                          </a:r>
                          <a:r>
                            <a:rPr lang="fr-FR" sz="2800" baseline="30000" dirty="0">
                              <a:solidFill>
                                <a:srgbClr val="0070C0"/>
                              </a:solidFill>
                              <a:effectLst/>
                              <a:latin typeface="Comic Sans MS" panose="030F0702030302020204" pitchFamily="66" charset="0"/>
                            </a:rPr>
                            <a:t>-1</a:t>
                          </a:r>
                          <a:r>
                            <a:rPr lang="fr-FR" sz="2800" dirty="0">
                              <a:solidFill>
                                <a:srgbClr val="0070C0"/>
                              </a:solidFill>
                              <a:effectLst/>
                              <a:latin typeface="Comic Sans MS" panose="030F0702030302020204" pitchFamily="66" charset="0"/>
                            </a:rPr>
                            <a:t>)</a:t>
                          </a:r>
                          <a:endParaRPr lang="fr-FR" sz="2800" dirty="0">
                            <a:solidFill>
                              <a:srgbClr val="0070C0"/>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038825048"/>
                      </a:ext>
                    </a:extLst>
                  </a:tr>
                </a:tbl>
              </a:graphicData>
            </a:graphic>
          </p:graphicFrame>
        </mc:Choice>
        <mc:Fallback xmlns="">
          <p:graphicFrame>
            <p:nvGraphicFramePr>
              <p:cNvPr id="9" name="Tableau 8">
                <a:extLst>
                  <a:ext uri="{FF2B5EF4-FFF2-40B4-BE49-F238E27FC236}">
                    <a16:creationId xmlns:a16="http://schemas.microsoft.com/office/drawing/2014/main" id="{F555B38F-BCA0-BA3F-47AE-43857946FD02}"/>
                  </a:ext>
                </a:extLst>
              </p:cNvPr>
              <p:cNvGraphicFramePr>
                <a:graphicFrameLocks noGrp="1"/>
              </p:cNvGraphicFramePr>
              <p:nvPr>
                <p:extLst>
                  <p:ext uri="{D42A27DB-BD31-4B8C-83A1-F6EECF244321}">
                    <p14:modId xmlns:p14="http://schemas.microsoft.com/office/powerpoint/2010/main" val="2009304035"/>
                  </p:ext>
                </p:extLst>
              </p:nvPr>
            </p:nvGraphicFramePr>
            <p:xfrm>
              <a:off x="422764" y="4386707"/>
              <a:ext cx="11343543" cy="2106168"/>
            </p:xfrm>
            <a:graphic>
              <a:graphicData uri="http://schemas.openxmlformats.org/drawingml/2006/table">
                <a:tbl>
                  <a:tblPr firstRow="1" firstCol="1" bandRow="1">
                    <a:tableStyleId>{5C22544A-7EE6-4342-B048-85BDC9FD1C3A}</a:tableStyleId>
                  </a:tblPr>
                  <a:tblGrid>
                    <a:gridCol w="2259623">
                      <a:extLst>
                        <a:ext uri="{9D8B030D-6E8A-4147-A177-3AD203B41FA5}">
                          <a16:colId xmlns:a16="http://schemas.microsoft.com/office/drawing/2014/main" val="899112032"/>
                        </a:ext>
                      </a:extLst>
                    </a:gridCol>
                    <a:gridCol w="9083920">
                      <a:extLst>
                        <a:ext uri="{9D8B030D-6E8A-4147-A177-3AD203B41FA5}">
                          <a16:colId xmlns:a16="http://schemas.microsoft.com/office/drawing/2014/main" val="3202512959"/>
                        </a:ext>
                      </a:extLst>
                    </a:gridCol>
                  </a:tblGrid>
                  <a:tr h="2106168">
                    <a:tc>
                      <a:txBody>
                        <a:bodyPr/>
                        <a:lstStyle/>
                        <a:p>
                          <a:endParaRPr lang="fr-FR"/>
                        </a:p>
                      </a:txBody>
                      <a:tcPr marL="68580" marR="68580" marT="0" marB="0" anchor="ctr">
                        <a:lnL w="12700" cmpd="sng">
                          <a:noFill/>
                        </a:lnL>
                        <a:lnR w="12700" cap="flat" cmpd="sng" algn="ctr">
                          <a:solidFill>
                            <a:srgbClr val="0070C0"/>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blipFill>
                          <a:blip r:embed="rId4"/>
                          <a:stretch>
                            <a:fillRect t="-4611" r="-401887" b="-10086"/>
                          </a:stretch>
                        </a:blipFill>
                      </a:tcPr>
                    </a:tc>
                    <a:tc>
                      <a:txBody>
                        <a:bodyPr/>
                        <a:lstStyle/>
                        <a:p>
                          <a:pPr algn="just">
                            <a:lnSpc>
                              <a:spcPct val="107000"/>
                            </a:lnSpc>
                            <a:spcAft>
                              <a:spcPts val="800"/>
                            </a:spcAft>
                          </a:pPr>
                          <a:r>
                            <a:rPr lang="fr-FR" sz="2800" dirty="0">
                              <a:solidFill>
                                <a:srgbClr val="0070C0"/>
                              </a:solidFill>
                              <a:effectLst/>
                              <a:latin typeface="Comic Sans MS" panose="030F0702030302020204" pitchFamily="66" charset="0"/>
                            </a:rPr>
                            <a:t>n: Quantité de matière de l'espèce chimique (mol)</a:t>
                          </a:r>
                        </a:p>
                        <a:p>
                          <a:pPr algn="just">
                            <a:lnSpc>
                              <a:spcPct val="107000"/>
                            </a:lnSpc>
                            <a:spcAft>
                              <a:spcPts val="800"/>
                            </a:spcAft>
                          </a:pPr>
                          <a:r>
                            <a:rPr lang="fr-FR" sz="2800" dirty="0">
                              <a:solidFill>
                                <a:srgbClr val="0070C0"/>
                              </a:solidFill>
                              <a:effectLst/>
                              <a:latin typeface="Comic Sans MS" panose="030F0702030302020204" pitchFamily="66" charset="0"/>
                            </a:rPr>
                            <a:t>r: Masse volumique du liquide (g/</a:t>
                          </a:r>
                          <a:r>
                            <a:rPr lang="fr-FR" sz="2800" dirty="0" err="1">
                              <a:solidFill>
                                <a:srgbClr val="0070C0"/>
                              </a:solidFill>
                              <a:effectLst/>
                              <a:latin typeface="Comic Sans MS" panose="030F0702030302020204" pitchFamily="66" charset="0"/>
                            </a:rPr>
                            <a:t>mL</a:t>
                          </a:r>
                          <a:r>
                            <a:rPr lang="fr-FR" sz="2800" dirty="0">
                              <a:solidFill>
                                <a:srgbClr val="0070C0"/>
                              </a:solidFill>
                              <a:effectLst/>
                              <a:latin typeface="Comic Sans MS" panose="030F0702030302020204" pitchFamily="66" charset="0"/>
                            </a:rPr>
                            <a:t> ou g/cm</a:t>
                          </a:r>
                          <a:r>
                            <a:rPr lang="fr-FR" sz="2800" baseline="30000" dirty="0">
                              <a:solidFill>
                                <a:srgbClr val="0070C0"/>
                              </a:solidFill>
                              <a:effectLst/>
                              <a:latin typeface="Comic Sans MS" panose="030F0702030302020204" pitchFamily="66" charset="0"/>
                            </a:rPr>
                            <a:t>3</a:t>
                          </a:r>
                          <a:r>
                            <a:rPr lang="fr-FR" sz="2800" dirty="0">
                              <a:solidFill>
                                <a:srgbClr val="0070C0"/>
                              </a:solidFill>
                              <a:effectLst/>
                              <a:latin typeface="Comic Sans MS" panose="030F0702030302020204" pitchFamily="66" charset="0"/>
                            </a:rPr>
                            <a:t>)</a:t>
                          </a:r>
                        </a:p>
                        <a:p>
                          <a:pPr algn="just">
                            <a:lnSpc>
                              <a:spcPct val="107000"/>
                            </a:lnSpc>
                            <a:spcAft>
                              <a:spcPts val="800"/>
                            </a:spcAft>
                          </a:pPr>
                          <a:r>
                            <a:rPr lang="fr-FR" sz="2800" dirty="0">
                              <a:solidFill>
                                <a:srgbClr val="0070C0"/>
                              </a:solidFill>
                              <a:effectLst/>
                              <a:latin typeface="Comic Sans MS" panose="030F0702030302020204" pitchFamily="66" charset="0"/>
                            </a:rPr>
                            <a:t>V: Volume occupée par le liquide (</a:t>
                          </a:r>
                          <a:r>
                            <a:rPr lang="fr-FR" sz="2800" dirty="0" err="1">
                              <a:solidFill>
                                <a:srgbClr val="0070C0"/>
                              </a:solidFill>
                              <a:effectLst/>
                              <a:latin typeface="Comic Sans MS" panose="030F0702030302020204" pitchFamily="66" charset="0"/>
                            </a:rPr>
                            <a:t>mL</a:t>
                          </a:r>
                          <a:r>
                            <a:rPr lang="fr-FR" sz="2800" dirty="0">
                              <a:solidFill>
                                <a:srgbClr val="0070C0"/>
                              </a:solidFill>
                              <a:effectLst/>
                              <a:latin typeface="Comic Sans MS" panose="030F0702030302020204" pitchFamily="66" charset="0"/>
                            </a:rPr>
                            <a:t> ou cm</a:t>
                          </a:r>
                          <a:r>
                            <a:rPr lang="fr-FR" sz="2800" baseline="30000" dirty="0">
                              <a:solidFill>
                                <a:srgbClr val="0070C0"/>
                              </a:solidFill>
                              <a:effectLst/>
                              <a:latin typeface="Comic Sans MS" panose="030F0702030302020204" pitchFamily="66" charset="0"/>
                            </a:rPr>
                            <a:t>3</a:t>
                          </a:r>
                          <a:r>
                            <a:rPr lang="fr-FR" sz="2800" dirty="0">
                              <a:solidFill>
                                <a:srgbClr val="0070C0"/>
                              </a:solidFill>
                              <a:effectLst/>
                              <a:latin typeface="Comic Sans MS" panose="030F0702030302020204" pitchFamily="66" charset="0"/>
                            </a:rPr>
                            <a:t>)</a:t>
                          </a:r>
                        </a:p>
                        <a:p>
                          <a:pPr algn="just">
                            <a:lnSpc>
                              <a:spcPct val="107000"/>
                            </a:lnSpc>
                            <a:spcAft>
                              <a:spcPts val="800"/>
                            </a:spcAft>
                          </a:pPr>
                          <a:r>
                            <a:rPr lang="fr-FR" sz="2800" dirty="0">
                              <a:solidFill>
                                <a:srgbClr val="0070C0"/>
                              </a:solidFill>
                              <a:effectLst/>
                              <a:latin typeface="Comic Sans MS" panose="030F0702030302020204" pitchFamily="66" charset="0"/>
                            </a:rPr>
                            <a:t>M: Masse molaire de l'espèce chimique (g.mol</a:t>
                          </a:r>
                          <a:r>
                            <a:rPr lang="fr-FR" sz="2800" baseline="30000" dirty="0">
                              <a:solidFill>
                                <a:srgbClr val="0070C0"/>
                              </a:solidFill>
                              <a:effectLst/>
                              <a:latin typeface="Comic Sans MS" panose="030F0702030302020204" pitchFamily="66" charset="0"/>
                            </a:rPr>
                            <a:t>-1</a:t>
                          </a:r>
                          <a:r>
                            <a:rPr lang="fr-FR" sz="2800" dirty="0">
                              <a:solidFill>
                                <a:srgbClr val="0070C0"/>
                              </a:solidFill>
                              <a:effectLst/>
                              <a:latin typeface="Comic Sans MS" panose="030F0702030302020204" pitchFamily="66" charset="0"/>
                            </a:rPr>
                            <a:t>)</a:t>
                          </a:r>
                          <a:endParaRPr lang="fr-FR" sz="2800" dirty="0">
                            <a:solidFill>
                              <a:srgbClr val="0070C0"/>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038825048"/>
                      </a:ext>
                    </a:extLst>
                  </a:tr>
                </a:tbl>
              </a:graphicData>
            </a:graphic>
          </p:graphicFrame>
        </mc:Fallback>
      </mc:AlternateContent>
    </p:spTree>
    <p:extLst>
      <p:ext uri="{BB962C8B-B14F-4D97-AF65-F5344CB8AC3E}">
        <p14:creationId xmlns:p14="http://schemas.microsoft.com/office/powerpoint/2010/main" val="678200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6" name="Rectangle 3">
            <a:extLst>
              <a:ext uri="{FF2B5EF4-FFF2-40B4-BE49-F238E27FC236}">
                <a16:creationId xmlns:a16="http://schemas.microsoft.com/office/drawing/2014/main" id="{A928D3E5-9C73-F9D6-20EC-76AEA5C66A67}"/>
              </a:ext>
            </a:extLst>
          </p:cNvPr>
          <p:cNvSpPr>
            <a:spLocks noChangeArrowheads="1"/>
          </p:cNvSpPr>
          <p:nvPr/>
        </p:nvSpPr>
        <p:spPr bwMode="auto">
          <a:xfrm>
            <a:off x="79131" y="299524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3" name="ZoneTexte 2">
            <a:extLst>
              <a:ext uri="{FF2B5EF4-FFF2-40B4-BE49-F238E27FC236}">
                <a16:creationId xmlns:a16="http://schemas.microsoft.com/office/drawing/2014/main" id="{630793FE-A0E9-85F4-23A7-BC9800F6D5B3}"/>
              </a:ext>
            </a:extLst>
          </p:cNvPr>
          <p:cNvSpPr txBox="1"/>
          <p:nvPr/>
        </p:nvSpPr>
        <p:spPr>
          <a:xfrm>
            <a:off x="-1464" y="0"/>
            <a:ext cx="12192000" cy="4736233"/>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Le volume molaire d’une espèce chimique gazeuse, noté </a:t>
            </a:r>
            <a:r>
              <a:rPr lang="fr-FR" sz="2800" b="1" dirty="0" err="1">
                <a:effectLst/>
                <a:latin typeface="Comic Sans MS" panose="030F0702030302020204" pitchFamily="66" charset="0"/>
                <a:ea typeface="Times New Roman" panose="02020603050405020304" pitchFamily="18" charset="0"/>
                <a:cs typeface="Times New Roman" panose="02020603050405020304" pitchFamily="18" charset="0"/>
              </a:rPr>
              <a:t>V</a:t>
            </a:r>
            <a:r>
              <a:rPr lang="fr-FR" sz="2800" b="1"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m</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est le volume occupé par une mole de cette espèce gazeuse. Ce volume s’exprime en L/mol.</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Le volume molaire d’un gaz </a:t>
            </a:r>
            <a:r>
              <a:rPr lang="fr-FR" sz="2800" b="1" dirty="0" err="1">
                <a:effectLst/>
                <a:latin typeface="Comic Sans MS" panose="030F0702030302020204" pitchFamily="66" charset="0"/>
                <a:ea typeface="Times New Roman" panose="02020603050405020304" pitchFamily="18" charset="0"/>
                <a:cs typeface="Times New Roman" panose="02020603050405020304" pitchFamily="18" charset="0"/>
              </a:rPr>
              <a:t>V</a:t>
            </a:r>
            <a:r>
              <a:rPr lang="fr-FR" sz="2800" b="1" baseline="-25000" dirty="0" err="1">
                <a:effectLst/>
                <a:latin typeface="Comic Sans MS" panose="030F0702030302020204" pitchFamily="66" charset="0"/>
                <a:ea typeface="Times New Roman" panose="02020603050405020304" pitchFamily="18" charset="0"/>
                <a:cs typeface="Times New Roman" panose="02020603050405020304" pitchFamily="18" charset="0"/>
              </a:rPr>
              <a:t>m</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ne dépend pas de sa nature mais dépend de sa pression et de sa température. Tous les gaz ont le même volume molaire pour une pression et une température donnée.</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Dans les conditions normales de température (25 °C)  et de pression (1016 hPa) on aura:</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2800" b="1" dirty="0" err="1">
                <a:solidFill>
                  <a:srgbClr val="0070C0"/>
                </a:solidFill>
                <a:effectLst/>
                <a:latin typeface="Comic Sans MS" panose="030F0702030302020204" pitchFamily="66" charset="0"/>
                <a:ea typeface="Times New Roman" panose="02020603050405020304" pitchFamily="18" charset="0"/>
                <a:cs typeface="Times New Roman" panose="02020603050405020304" pitchFamily="18" charset="0"/>
              </a:rPr>
              <a:t>V</a:t>
            </a:r>
            <a:r>
              <a:rPr lang="fr-FR" sz="2800" b="1" baseline="-25000" dirty="0" err="1">
                <a:solidFill>
                  <a:srgbClr val="0070C0"/>
                </a:solidFill>
                <a:effectLst/>
                <a:latin typeface="Comic Sans MS" panose="030F0702030302020204" pitchFamily="66" charset="0"/>
                <a:ea typeface="Times New Roman" panose="02020603050405020304" pitchFamily="18" charset="0"/>
                <a:cs typeface="Times New Roman" panose="02020603050405020304" pitchFamily="18" charset="0"/>
              </a:rPr>
              <a:t>m</a:t>
            </a:r>
            <a:r>
              <a:rPr lang="fr-FR" sz="2800" b="1" dirty="0">
                <a:solidFill>
                  <a:srgbClr val="0070C0"/>
                </a:solidFill>
                <a:effectLst/>
                <a:latin typeface="Comic Sans MS" panose="030F0702030302020204" pitchFamily="66" charset="0"/>
                <a:ea typeface="Times New Roman" panose="02020603050405020304" pitchFamily="18" charset="0"/>
                <a:cs typeface="Times New Roman" panose="02020603050405020304" pitchFamily="18" charset="0"/>
              </a:rPr>
              <a:t> = 24,0 L/mol</a:t>
            </a:r>
            <a:endParaRPr lang="fr-FR" sz="2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fr-FR" sz="2400" dirty="0">
              <a:effectLst/>
              <a:latin typeface="Comic Sans MS" panose="030F0702030302020204" pitchFamily="66" charset="0"/>
              <a:ea typeface="Times New Roman" panose="02020603050405020304" pitchFamily="18"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La relation qui donne la quantité de matière n d'un volume V d'un gaz est:</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5" name="Tableau 4">
                <a:extLst>
                  <a:ext uri="{FF2B5EF4-FFF2-40B4-BE49-F238E27FC236}">
                    <a16:creationId xmlns:a16="http://schemas.microsoft.com/office/drawing/2014/main" id="{DAC93463-5D92-FC0D-18DD-67F3202A9D93}"/>
                  </a:ext>
                </a:extLst>
              </p:cNvPr>
              <p:cNvGraphicFramePr>
                <a:graphicFrameLocks noGrp="1"/>
              </p:cNvGraphicFramePr>
              <p:nvPr>
                <p:extLst>
                  <p:ext uri="{D42A27DB-BD31-4B8C-83A1-F6EECF244321}">
                    <p14:modId xmlns:p14="http://schemas.microsoft.com/office/powerpoint/2010/main" val="4241811456"/>
                  </p:ext>
                </p:extLst>
              </p:nvPr>
            </p:nvGraphicFramePr>
            <p:xfrm>
              <a:off x="652831" y="4832724"/>
              <a:ext cx="10883410" cy="1548003"/>
            </p:xfrm>
            <a:graphic>
              <a:graphicData uri="http://schemas.openxmlformats.org/drawingml/2006/table">
                <a:tbl>
                  <a:tblPr firstRow="1" firstCol="1" bandRow="1">
                    <a:tableStyleId>{5C22544A-7EE6-4342-B048-85BDC9FD1C3A}</a:tableStyleId>
                  </a:tblPr>
                  <a:tblGrid>
                    <a:gridCol w="1915256">
                      <a:extLst>
                        <a:ext uri="{9D8B030D-6E8A-4147-A177-3AD203B41FA5}">
                          <a16:colId xmlns:a16="http://schemas.microsoft.com/office/drawing/2014/main" val="1369856664"/>
                        </a:ext>
                      </a:extLst>
                    </a:gridCol>
                    <a:gridCol w="8968154">
                      <a:extLst>
                        <a:ext uri="{9D8B030D-6E8A-4147-A177-3AD203B41FA5}">
                          <a16:colId xmlns:a16="http://schemas.microsoft.com/office/drawing/2014/main" val="3499547766"/>
                        </a:ext>
                      </a:extLst>
                    </a:gridCol>
                  </a:tblGrid>
                  <a:tr h="0">
                    <a:tc>
                      <a:txBody>
                        <a:bodyPr/>
                        <a:lstStyle/>
                        <a:p>
                          <a:pPr algn="ctr">
                            <a:lnSpc>
                              <a:spcPct val="107000"/>
                            </a:lnSpc>
                            <a:spcAft>
                              <a:spcPts val="800"/>
                            </a:spcAft>
                          </a:pPr>
                          <a14:m>
                            <m:oMathPara xmlns:m="http://schemas.openxmlformats.org/officeDocument/2006/math">
                              <m:oMathParaPr>
                                <m:jc m:val="centerGroup"/>
                              </m:oMathParaPr>
                              <m:oMath xmlns:m="http://schemas.openxmlformats.org/officeDocument/2006/math">
                                <m:r>
                                  <m:rPr>
                                    <m:nor/>
                                  </m:rPr>
                                  <a:rPr lang="fr-FR" sz="2800" smtClean="0">
                                    <a:solidFill>
                                      <a:srgbClr val="0070C0"/>
                                    </a:solidFill>
                                    <a:effectLst/>
                                    <a:latin typeface="Comic Sans MS" panose="030F0702030302020204" pitchFamily="66" charset="0"/>
                                  </a:rPr>
                                  <m:t>n</m:t>
                                </m:r>
                                <m:r>
                                  <m:rPr>
                                    <m:nor/>
                                  </m:rPr>
                                  <a:rPr lang="fr-FR" sz="2800" smtClean="0">
                                    <a:solidFill>
                                      <a:srgbClr val="0070C0"/>
                                    </a:solidFill>
                                    <a:effectLst/>
                                    <a:latin typeface="Comic Sans MS" panose="030F0702030302020204" pitchFamily="66" charset="0"/>
                                  </a:rPr>
                                  <m:t> = </m:t>
                                </m:r>
                                <m:f>
                                  <m:fPr>
                                    <m:ctrlPr>
                                      <a:rPr lang="fr-FR" sz="2800" i="1">
                                        <a:solidFill>
                                          <a:srgbClr val="0070C0"/>
                                        </a:solidFill>
                                        <a:effectLst/>
                                        <a:latin typeface="Cambria Math" panose="02040503050406030204" pitchFamily="18" charset="0"/>
                                      </a:rPr>
                                    </m:ctrlPr>
                                  </m:fPr>
                                  <m:num>
                                    <m:r>
                                      <m:rPr>
                                        <m:nor/>
                                      </m:rPr>
                                      <a:rPr lang="fr-FR" sz="2800">
                                        <a:solidFill>
                                          <a:srgbClr val="0070C0"/>
                                        </a:solidFill>
                                        <a:effectLst/>
                                        <a:latin typeface="Comic Sans MS" panose="030F0702030302020204" pitchFamily="66" charset="0"/>
                                      </a:rPr>
                                      <m:t>V</m:t>
                                    </m:r>
                                  </m:num>
                                  <m:den>
                                    <m:sSub>
                                      <m:sSubPr>
                                        <m:ctrlPr>
                                          <a:rPr lang="fr-FR" sz="2800" i="1">
                                            <a:solidFill>
                                              <a:srgbClr val="0070C0"/>
                                            </a:solidFill>
                                            <a:effectLst/>
                                            <a:latin typeface="Cambria Math" panose="02040503050406030204" pitchFamily="18" charset="0"/>
                                          </a:rPr>
                                        </m:ctrlPr>
                                      </m:sSubPr>
                                      <m:e>
                                        <m:r>
                                          <m:rPr>
                                            <m:nor/>
                                          </m:rPr>
                                          <a:rPr lang="fr-FR" sz="2800">
                                            <a:solidFill>
                                              <a:srgbClr val="0070C0"/>
                                            </a:solidFill>
                                            <a:effectLst/>
                                            <a:latin typeface="Comic Sans MS" panose="030F0702030302020204" pitchFamily="66" charset="0"/>
                                          </a:rPr>
                                          <m:t>V</m:t>
                                        </m:r>
                                      </m:e>
                                      <m:sub>
                                        <m:r>
                                          <m:rPr>
                                            <m:nor/>
                                          </m:rPr>
                                          <a:rPr lang="fr-FR" sz="2800">
                                            <a:solidFill>
                                              <a:srgbClr val="0070C0"/>
                                            </a:solidFill>
                                            <a:effectLst/>
                                            <a:latin typeface="Comic Sans MS" panose="030F0702030302020204" pitchFamily="66" charset="0"/>
                                          </a:rPr>
                                          <m:t>m</m:t>
                                        </m:r>
                                      </m:sub>
                                    </m:sSub>
                                  </m:den>
                                </m:f>
                              </m:oMath>
                            </m:oMathPara>
                          </a14:m>
                          <a:endParaRPr lang="fr-FR" sz="2800">
                            <a:solidFill>
                              <a:srgbClr val="0070C0"/>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lnL w="12700" cmpd="sng">
                          <a:noFill/>
                        </a:lnL>
                        <a:lnR w="12700" cap="flat" cmpd="sng" algn="ctr">
                          <a:solidFill>
                            <a:srgbClr val="0070C0"/>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algn="just">
                            <a:lnSpc>
                              <a:spcPct val="107000"/>
                            </a:lnSpc>
                            <a:spcAft>
                              <a:spcPts val="800"/>
                            </a:spcAft>
                          </a:pPr>
                          <a:r>
                            <a:rPr lang="fr-FR" sz="2800" dirty="0">
                              <a:solidFill>
                                <a:srgbClr val="0070C0"/>
                              </a:solidFill>
                              <a:effectLst/>
                              <a:latin typeface="Comic Sans MS" panose="030F0702030302020204" pitchFamily="66" charset="0"/>
                            </a:rPr>
                            <a:t>n: Quantité de matière de l'espèce chimique (mol)</a:t>
                          </a:r>
                        </a:p>
                        <a:p>
                          <a:pPr algn="just">
                            <a:lnSpc>
                              <a:spcPct val="107000"/>
                            </a:lnSpc>
                            <a:spcAft>
                              <a:spcPts val="800"/>
                            </a:spcAft>
                          </a:pPr>
                          <a:r>
                            <a:rPr lang="fr-FR" sz="2800" dirty="0">
                              <a:solidFill>
                                <a:srgbClr val="0070C0"/>
                              </a:solidFill>
                              <a:effectLst/>
                              <a:latin typeface="Comic Sans MS" panose="030F0702030302020204" pitchFamily="66" charset="0"/>
                            </a:rPr>
                            <a:t>V: Volume du gaz (L)</a:t>
                          </a:r>
                        </a:p>
                        <a:p>
                          <a:pPr algn="just">
                            <a:lnSpc>
                              <a:spcPct val="107000"/>
                            </a:lnSpc>
                            <a:spcAft>
                              <a:spcPts val="800"/>
                            </a:spcAft>
                          </a:pPr>
                          <a:r>
                            <a:rPr lang="fr-FR" sz="2800" dirty="0" err="1">
                              <a:solidFill>
                                <a:srgbClr val="0070C0"/>
                              </a:solidFill>
                              <a:effectLst/>
                              <a:latin typeface="Comic Sans MS" panose="030F0702030302020204" pitchFamily="66" charset="0"/>
                            </a:rPr>
                            <a:t>V</a:t>
                          </a:r>
                          <a:r>
                            <a:rPr lang="fr-FR" sz="2800" baseline="-25000" dirty="0" err="1">
                              <a:solidFill>
                                <a:srgbClr val="0070C0"/>
                              </a:solidFill>
                              <a:effectLst/>
                              <a:latin typeface="Comic Sans MS" panose="030F0702030302020204" pitchFamily="66" charset="0"/>
                            </a:rPr>
                            <a:t>m</a:t>
                          </a:r>
                          <a:r>
                            <a:rPr lang="fr-FR" sz="2800" dirty="0">
                              <a:solidFill>
                                <a:srgbClr val="0070C0"/>
                              </a:solidFill>
                              <a:effectLst/>
                              <a:latin typeface="Comic Sans MS" panose="030F0702030302020204" pitchFamily="66" charset="0"/>
                            </a:rPr>
                            <a:t>: Volume molaire du gaz (L/mol)</a:t>
                          </a:r>
                          <a:endParaRPr lang="fr-FR" sz="2800" dirty="0">
                            <a:solidFill>
                              <a:srgbClr val="0070C0"/>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723637232"/>
                      </a:ext>
                    </a:extLst>
                  </a:tr>
                </a:tbl>
              </a:graphicData>
            </a:graphic>
          </p:graphicFrame>
        </mc:Choice>
        <mc:Fallback xmlns="">
          <p:graphicFrame>
            <p:nvGraphicFramePr>
              <p:cNvPr id="5" name="Tableau 4">
                <a:extLst>
                  <a:ext uri="{FF2B5EF4-FFF2-40B4-BE49-F238E27FC236}">
                    <a16:creationId xmlns:a16="http://schemas.microsoft.com/office/drawing/2014/main" id="{DAC93463-5D92-FC0D-18DD-67F3202A9D93}"/>
                  </a:ext>
                </a:extLst>
              </p:cNvPr>
              <p:cNvGraphicFramePr>
                <a:graphicFrameLocks noGrp="1"/>
              </p:cNvGraphicFramePr>
              <p:nvPr>
                <p:extLst>
                  <p:ext uri="{D42A27DB-BD31-4B8C-83A1-F6EECF244321}">
                    <p14:modId xmlns:p14="http://schemas.microsoft.com/office/powerpoint/2010/main" val="4241811456"/>
                  </p:ext>
                </p:extLst>
              </p:nvPr>
            </p:nvGraphicFramePr>
            <p:xfrm>
              <a:off x="652831" y="4832724"/>
              <a:ext cx="10883410" cy="1548003"/>
            </p:xfrm>
            <a:graphic>
              <a:graphicData uri="http://schemas.openxmlformats.org/drawingml/2006/table">
                <a:tbl>
                  <a:tblPr firstRow="1" firstCol="1" bandRow="1">
                    <a:tableStyleId>{5C22544A-7EE6-4342-B048-85BDC9FD1C3A}</a:tableStyleId>
                  </a:tblPr>
                  <a:tblGrid>
                    <a:gridCol w="1915256">
                      <a:extLst>
                        <a:ext uri="{9D8B030D-6E8A-4147-A177-3AD203B41FA5}">
                          <a16:colId xmlns:a16="http://schemas.microsoft.com/office/drawing/2014/main" val="1369856664"/>
                        </a:ext>
                      </a:extLst>
                    </a:gridCol>
                    <a:gridCol w="8968154">
                      <a:extLst>
                        <a:ext uri="{9D8B030D-6E8A-4147-A177-3AD203B41FA5}">
                          <a16:colId xmlns:a16="http://schemas.microsoft.com/office/drawing/2014/main" val="3499547766"/>
                        </a:ext>
                      </a:extLst>
                    </a:gridCol>
                  </a:tblGrid>
                  <a:tr h="1548003">
                    <a:tc>
                      <a:txBody>
                        <a:bodyPr/>
                        <a:lstStyle/>
                        <a:p>
                          <a:endParaRPr lang="fr-FR"/>
                        </a:p>
                      </a:txBody>
                      <a:tcPr marL="68580" marR="68580" marT="0" marB="0" anchor="ctr">
                        <a:lnL w="12700" cmpd="sng">
                          <a:noFill/>
                        </a:lnL>
                        <a:lnR w="12700" cap="flat" cmpd="sng" algn="ctr">
                          <a:solidFill>
                            <a:srgbClr val="0070C0"/>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blipFill>
                          <a:blip r:embed="rId3"/>
                          <a:stretch>
                            <a:fillRect t="-6275" r="-468790" b="-13725"/>
                          </a:stretch>
                        </a:blipFill>
                      </a:tcPr>
                    </a:tc>
                    <a:tc>
                      <a:txBody>
                        <a:bodyPr/>
                        <a:lstStyle/>
                        <a:p>
                          <a:pPr algn="just">
                            <a:lnSpc>
                              <a:spcPct val="107000"/>
                            </a:lnSpc>
                            <a:spcAft>
                              <a:spcPts val="800"/>
                            </a:spcAft>
                          </a:pPr>
                          <a:r>
                            <a:rPr lang="fr-FR" sz="2800" dirty="0">
                              <a:solidFill>
                                <a:srgbClr val="0070C0"/>
                              </a:solidFill>
                              <a:effectLst/>
                              <a:latin typeface="Comic Sans MS" panose="030F0702030302020204" pitchFamily="66" charset="0"/>
                            </a:rPr>
                            <a:t>n: Quantité de matière de l'espèce chimique (mol)</a:t>
                          </a:r>
                        </a:p>
                        <a:p>
                          <a:pPr algn="just">
                            <a:lnSpc>
                              <a:spcPct val="107000"/>
                            </a:lnSpc>
                            <a:spcAft>
                              <a:spcPts val="800"/>
                            </a:spcAft>
                          </a:pPr>
                          <a:r>
                            <a:rPr lang="fr-FR" sz="2800" dirty="0">
                              <a:solidFill>
                                <a:srgbClr val="0070C0"/>
                              </a:solidFill>
                              <a:effectLst/>
                              <a:latin typeface="Comic Sans MS" panose="030F0702030302020204" pitchFamily="66" charset="0"/>
                            </a:rPr>
                            <a:t>V: Volume du gaz (L)</a:t>
                          </a:r>
                        </a:p>
                        <a:p>
                          <a:pPr algn="just">
                            <a:lnSpc>
                              <a:spcPct val="107000"/>
                            </a:lnSpc>
                            <a:spcAft>
                              <a:spcPts val="800"/>
                            </a:spcAft>
                          </a:pPr>
                          <a:r>
                            <a:rPr lang="fr-FR" sz="2800" dirty="0" err="1">
                              <a:solidFill>
                                <a:srgbClr val="0070C0"/>
                              </a:solidFill>
                              <a:effectLst/>
                              <a:latin typeface="Comic Sans MS" panose="030F0702030302020204" pitchFamily="66" charset="0"/>
                            </a:rPr>
                            <a:t>V</a:t>
                          </a:r>
                          <a:r>
                            <a:rPr lang="fr-FR" sz="2800" baseline="-25000" dirty="0" err="1">
                              <a:solidFill>
                                <a:srgbClr val="0070C0"/>
                              </a:solidFill>
                              <a:effectLst/>
                              <a:latin typeface="Comic Sans MS" panose="030F0702030302020204" pitchFamily="66" charset="0"/>
                            </a:rPr>
                            <a:t>m</a:t>
                          </a:r>
                          <a:r>
                            <a:rPr lang="fr-FR" sz="2800" dirty="0">
                              <a:solidFill>
                                <a:srgbClr val="0070C0"/>
                              </a:solidFill>
                              <a:effectLst/>
                              <a:latin typeface="Comic Sans MS" panose="030F0702030302020204" pitchFamily="66" charset="0"/>
                            </a:rPr>
                            <a:t>: Volume molaire du gaz (L/mol)</a:t>
                          </a:r>
                          <a:endParaRPr lang="fr-FR" sz="2800" dirty="0">
                            <a:solidFill>
                              <a:srgbClr val="0070C0"/>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70C0"/>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723637232"/>
                      </a:ext>
                    </a:extLst>
                  </a:tr>
                </a:tbl>
              </a:graphicData>
            </a:graphic>
          </p:graphicFrame>
        </mc:Fallback>
      </mc:AlternateContent>
    </p:spTree>
    <p:extLst>
      <p:ext uri="{BB962C8B-B14F-4D97-AF65-F5344CB8AC3E}">
        <p14:creationId xmlns:p14="http://schemas.microsoft.com/office/powerpoint/2010/main" val="3664286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6" name="Rectangle 3">
            <a:extLst>
              <a:ext uri="{FF2B5EF4-FFF2-40B4-BE49-F238E27FC236}">
                <a16:creationId xmlns:a16="http://schemas.microsoft.com/office/drawing/2014/main" id="{A928D3E5-9C73-F9D6-20EC-76AEA5C66A67}"/>
              </a:ext>
            </a:extLst>
          </p:cNvPr>
          <p:cNvSpPr>
            <a:spLocks noChangeArrowheads="1"/>
          </p:cNvSpPr>
          <p:nvPr/>
        </p:nvSpPr>
        <p:spPr bwMode="auto">
          <a:xfrm>
            <a:off x="79131" y="299524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mc:AlternateContent xmlns:mc="http://schemas.openxmlformats.org/markup-compatibility/2006" xmlns:a14="http://schemas.microsoft.com/office/drawing/2010/main">
        <mc:Choice Requires="a14">
          <p:sp>
            <p:nvSpPr>
              <p:cNvPr id="3" name="ZoneTexte 2">
                <a:extLst>
                  <a:ext uri="{FF2B5EF4-FFF2-40B4-BE49-F238E27FC236}">
                    <a16:creationId xmlns:a16="http://schemas.microsoft.com/office/drawing/2014/main" id="{ACA432DA-832D-F0D1-754B-2F4429452ACB}"/>
                  </a:ext>
                </a:extLst>
              </p:cNvPr>
              <p:cNvSpPr txBox="1"/>
              <p:nvPr/>
            </p:nvSpPr>
            <p:spPr>
              <a:xfrm>
                <a:off x="0" y="0"/>
                <a:ext cx="12192000" cy="7105087"/>
              </a:xfrm>
              <a:prstGeom prst="rect">
                <a:avLst/>
              </a:prstGeom>
              <a:noFill/>
            </p:spPr>
            <p:txBody>
              <a:bodyPr wrap="square">
                <a:spAutoFit/>
              </a:bodyPr>
              <a:lstStyle/>
              <a:p>
                <a:pPr lvl="0" algn="ctr">
                  <a:lnSpc>
                    <a:spcPct val="107000"/>
                  </a:lnSpc>
                  <a:spcAft>
                    <a:spcPts val="800"/>
                  </a:spcAft>
                </a:pPr>
                <a:r>
                  <a:rPr lang="fr-FR" sz="2800" b="1" dirty="0">
                    <a:effectLst/>
                    <a:latin typeface="Comic Sans MS" panose="030F0702030302020204" pitchFamily="66" charset="0"/>
                    <a:ea typeface="Times New Roman" panose="02020603050405020304" pitchFamily="18" charset="0"/>
                    <a:cs typeface="Times New Roman" panose="02020603050405020304" pitchFamily="18" charset="0"/>
                  </a:rPr>
                  <a:t>Quelques exemples de calcul de quantité de matière</a:t>
                </a:r>
              </a:p>
              <a:p>
                <a:pPr marL="342900" lvl="0" indent="-342900" algn="just">
                  <a:lnSpc>
                    <a:spcPct val="107000"/>
                  </a:lnSpc>
                  <a:spcAft>
                    <a:spcPts val="800"/>
                  </a:spcAft>
                  <a:buFont typeface="Symbol" panose="05050102010706020507" pitchFamily="18" charset="2"/>
                  <a:buChar char=""/>
                </a:pPr>
                <a:endParaRPr lang="fr-FR" sz="2400" dirty="0">
                  <a:latin typeface="Comic Sans MS" panose="030F0702030302020204" pitchFamily="66" charset="0"/>
                  <a:ea typeface="Times New Roman" panose="02020603050405020304" pitchFamily="18"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La quantité de matière d'une masse m = 39,9g de sulfate de cuivre CuSO</a:t>
                </a:r>
                <a:r>
                  <a:rPr lang="fr-FR" sz="2400" baseline="-25000" dirty="0">
                    <a:effectLst/>
                    <a:latin typeface="Comic Sans MS" panose="030F0702030302020204" pitchFamily="66" charset="0"/>
                    <a:ea typeface="Times New Roman" panose="02020603050405020304" pitchFamily="18" charset="0"/>
                    <a:cs typeface="Times New Roman" panose="02020603050405020304" pitchFamily="18" charset="0"/>
                  </a:rPr>
                  <a:t>4</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de masse molaire M = 159,6 g/mol est:</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14:m>
                  <m:oMathPara xmlns:m="http://schemas.openxmlformats.org/officeDocument/2006/math">
                    <m:oMathParaPr>
                      <m:jc m:val="centerGroup"/>
                    </m:oMathParaPr>
                    <m:oMath xmlns:m="http://schemas.openxmlformats.org/officeDocument/2006/math">
                      <m:r>
                        <m:rPr>
                          <m:nor/>
                        </m:rPr>
                        <a:rPr lang="fr-FR" sz="2400" b="1">
                          <a:effectLst/>
                          <a:latin typeface="Comic Sans MS" panose="030F0702030302020204" pitchFamily="66" charset="0"/>
                          <a:ea typeface="Times New Roman" panose="02020603050405020304" pitchFamily="18" charset="0"/>
                          <a:cs typeface="Times New Roman" panose="02020603050405020304" pitchFamily="18" charset="0"/>
                        </a:rPr>
                        <m:t>n</m:t>
                      </m:r>
                      <m:r>
                        <m:rPr>
                          <m:nor/>
                        </m:rPr>
                        <a:rPr lang="fr-FR" sz="2400" b="1">
                          <a:effectLst/>
                          <a:latin typeface="Comic Sans MS" panose="030F0702030302020204" pitchFamily="66" charset="0"/>
                          <a:ea typeface="Times New Roman" panose="02020603050405020304" pitchFamily="18" charset="0"/>
                          <a:cs typeface="Times New Roman" panose="02020603050405020304" pitchFamily="18" charset="0"/>
                        </a:rPr>
                        <m:t> = </m:t>
                      </m:r>
                      <m:f>
                        <m:fPr>
                          <m:ctrlPr>
                            <a:rPr lang="fr-FR" sz="2400" b="1" i="1">
                              <a:effectLst/>
                              <a:latin typeface="Cambria Math" panose="02040503050406030204" pitchFamily="18" charset="0"/>
                              <a:ea typeface="Times New Roman" panose="02020603050405020304" pitchFamily="18" charset="0"/>
                              <a:cs typeface="Times New Roman" panose="02020603050405020304" pitchFamily="18" charset="0"/>
                            </a:rPr>
                          </m:ctrlPr>
                        </m:fPr>
                        <m:num>
                          <m:r>
                            <m:rPr>
                              <m:nor/>
                            </m:rPr>
                            <a:rPr lang="fr-FR" sz="2400" b="1">
                              <a:effectLst/>
                              <a:latin typeface="Comic Sans MS" panose="030F0702030302020204" pitchFamily="66" charset="0"/>
                              <a:ea typeface="Times New Roman" panose="02020603050405020304" pitchFamily="18" charset="0"/>
                              <a:cs typeface="Times New Roman" panose="02020603050405020304" pitchFamily="18" charset="0"/>
                            </a:rPr>
                            <m:t>m</m:t>
                          </m:r>
                        </m:num>
                        <m:den>
                          <m:r>
                            <m:rPr>
                              <m:nor/>
                            </m:rPr>
                            <a:rPr lang="fr-FR" sz="2400" b="1">
                              <a:effectLst/>
                              <a:latin typeface="Comic Sans MS" panose="030F0702030302020204" pitchFamily="66" charset="0"/>
                              <a:ea typeface="Times New Roman" panose="02020603050405020304" pitchFamily="18" charset="0"/>
                              <a:cs typeface="Times New Roman" panose="02020603050405020304" pitchFamily="18" charset="0"/>
                            </a:rPr>
                            <m:t>M</m:t>
                          </m:r>
                        </m:den>
                      </m:f>
                      <m:r>
                        <m:rPr>
                          <m:nor/>
                        </m:rPr>
                        <a:rPr lang="fr-FR" sz="2400" b="1">
                          <a:effectLst/>
                          <a:latin typeface="Cambria Math" panose="02040503050406030204" pitchFamily="18" charset="0"/>
                          <a:ea typeface="Times New Roman" panose="02020603050405020304" pitchFamily="18" charset="0"/>
                          <a:cs typeface="Times New Roman" panose="02020603050405020304" pitchFamily="18" charset="0"/>
                        </a:rPr>
                        <m:t> </m:t>
                      </m:r>
                      <m:r>
                        <m:rPr>
                          <m:nor/>
                        </m:rPr>
                        <a:rPr lang="fr-FR" sz="2400" b="1">
                          <a:effectLst/>
                          <a:latin typeface="Comic Sans MS" panose="030F0702030302020204" pitchFamily="66" charset="0"/>
                          <a:ea typeface="Times New Roman" panose="02020603050405020304" pitchFamily="18" charset="0"/>
                          <a:cs typeface="Times New Roman" panose="02020603050405020304" pitchFamily="18" charset="0"/>
                        </a:rPr>
                        <m:t>= </m:t>
                      </m:r>
                      <m:f>
                        <m:fPr>
                          <m:ctrlPr>
                            <a:rPr lang="fr-FR" sz="2400" b="1" i="1">
                              <a:effectLst/>
                              <a:latin typeface="Cambria Math" panose="02040503050406030204" pitchFamily="18" charset="0"/>
                              <a:ea typeface="Times New Roman" panose="02020603050405020304" pitchFamily="18" charset="0"/>
                              <a:cs typeface="Times New Roman" panose="02020603050405020304" pitchFamily="18" charset="0"/>
                            </a:rPr>
                          </m:ctrlPr>
                        </m:fPr>
                        <m:num>
                          <m:r>
                            <m:rPr>
                              <m:nor/>
                            </m:rPr>
                            <a:rPr lang="fr-FR" sz="2400" b="1">
                              <a:effectLst/>
                              <a:latin typeface="Comic Sans MS" panose="030F0702030302020204" pitchFamily="66" charset="0"/>
                              <a:ea typeface="Times New Roman" panose="02020603050405020304" pitchFamily="18" charset="0"/>
                              <a:cs typeface="Times New Roman" panose="02020603050405020304" pitchFamily="18" charset="0"/>
                            </a:rPr>
                            <m:t>39,9</m:t>
                          </m:r>
                        </m:num>
                        <m:den>
                          <m:r>
                            <m:rPr>
                              <m:nor/>
                            </m:rPr>
                            <a:rPr lang="fr-FR" sz="2400" b="1">
                              <a:effectLst/>
                              <a:latin typeface="Comic Sans MS" panose="030F0702030302020204" pitchFamily="66" charset="0"/>
                              <a:ea typeface="Times New Roman" panose="02020603050405020304" pitchFamily="18" charset="0"/>
                              <a:cs typeface="Times New Roman" panose="02020603050405020304" pitchFamily="18" charset="0"/>
                            </a:rPr>
                            <m:t>159,6</m:t>
                          </m:r>
                        </m:den>
                      </m:f>
                      <m:r>
                        <m:rPr>
                          <m:nor/>
                        </m:rPr>
                        <a:rPr lang="fr-FR" sz="2400" b="1">
                          <a:effectLst/>
                          <a:latin typeface="Cambria Math" panose="02040503050406030204" pitchFamily="18" charset="0"/>
                          <a:ea typeface="Times New Roman" panose="02020603050405020304" pitchFamily="18" charset="0"/>
                          <a:cs typeface="Times New Roman" panose="02020603050405020304" pitchFamily="18" charset="0"/>
                        </a:rPr>
                        <m:t> </m:t>
                      </m:r>
                      <m:r>
                        <m:rPr>
                          <m:nor/>
                        </m:rPr>
                        <a:rPr lang="fr-FR" sz="2400" b="1">
                          <a:effectLst/>
                          <a:latin typeface="Comic Sans MS" panose="030F0702030302020204" pitchFamily="66" charset="0"/>
                          <a:ea typeface="Times New Roman" panose="02020603050405020304" pitchFamily="18" charset="0"/>
                          <a:cs typeface="Times New Roman" panose="02020603050405020304" pitchFamily="18" charset="0"/>
                        </a:rPr>
                        <m:t>=</m:t>
                      </m:r>
                      <m:r>
                        <m:rPr>
                          <m:nor/>
                        </m:rPr>
                        <a:rPr lang="fr-FR" sz="2400" b="1">
                          <a:effectLst/>
                          <a:latin typeface="Cambria Math" panose="02040503050406030204" pitchFamily="18" charset="0"/>
                          <a:ea typeface="Times New Roman" panose="02020603050405020304" pitchFamily="18" charset="0"/>
                          <a:cs typeface="Times New Roman" panose="02020603050405020304" pitchFamily="18" charset="0"/>
                        </a:rPr>
                        <m:t> </m:t>
                      </m:r>
                      <m:r>
                        <m:rPr>
                          <m:nor/>
                        </m:rPr>
                        <a:rPr lang="fr-FR" sz="2400" b="1">
                          <a:effectLst/>
                          <a:latin typeface="Comic Sans MS" panose="030F0702030302020204" pitchFamily="66" charset="0"/>
                          <a:ea typeface="Times New Roman" panose="02020603050405020304" pitchFamily="18" charset="0"/>
                          <a:cs typeface="Times New Roman" panose="02020603050405020304" pitchFamily="18" charset="0"/>
                        </a:rPr>
                        <m:t>0,25 </m:t>
                      </m:r>
                      <m:r>
                        <m:rPr>
                          <m:nor/>
                        </m:rPr>
                        <a:rPr lang="fr-FR" sz="2400" b="1">
                          <a:effectLst/>
                          <a:latin typeface="Comic Sans MS" panose="030F0702030302020204" pitchFamily="66" charset="0"/>
                          <a:ea typeface="Times New Roman" panose="02020603050405020304" pitchFamily="18" charset="0"/>
                          <a:cs typeface="Times New Roman" panose="02020603050405020304" pitchFamily="18" charset="0"/>
                        </a:rPr>
                        <m:t>mol</m:t>
                      </m:r>
                    </m:oMath>
                  </m:oMathPara>
                </a14:m>
                <a:endParaRPr lang="fr-FR" sz="2400" b="1" dirty="0">
                  <a:effectLst/>
                  <a:latin typeface="Comic Sans MS" panose="030F0702030302020204" pitchFamily="66" charset="0"/>
                  <a:ea typeface="Times New Roman" panose="02020603050405020304" pitchFamily="18"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La quantité de matière contenu dans un volume V = 10mL de cyclohexane C</a:t>
                </a:r>
                <a:r>
                  <a:rPr lang="fr-FR" sz="2400" baseline="-25000" dirty="0">
                    <a:effectLst/>
                    <a:latin typeface="Comic Sans MS" panose="030F0702030302020204" pitchFamily="66" charset="0"/>
                    <a:ea typeface="Times New Roman" panose="02020603050405020304" pitchFamily="18" charset="0"/>
                    <a:cs typeface="Times New Roman" panose="02020603050405020304" pitchFamily="18" charset="0"/>
                  </a:rPr>
                  <a:t>6</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H</a:t>
                </a:r>
                <a:r>
                  <a:rPr lang="fr-FR" sz="2400" baseline="-25000" dirty="0">
                    <a:effectLst/>
                    <a:latin typeface="Comic Sans MS" panose="030F0702030302020204" pitchFamily="66" charset="0"/>
                    <a:ea typeface="Times New Roman" panose="02020603050405020304" pitchFamily="18" charset="0"/>
                    <a:cs typeface="Times New Roman" panose="02020603050405020304" pitchFamily="18" charset="0"/>
                  </a:rPr>
                  <a:t>12</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de masse molaire M = 84 g/mol et de masse volumique </a:t>
                </a:r>
                <a:r>
                  <a:rPr lang="fr-FR" sz="2400" dirty="0">
                    <a:effectLst/>
                    <a:latin typeface="Symbol" panose="05050102010706020507" pitchFamily="18" charset="2"/>
                    <a:ea typeface="Times New Roman" panose="02020603050405020304" pitchFamily="18" charset="0"/>
                    <a:cs typeface="Times New Roman" panose="02020603050405020304" pitchFamily="18" charset="0"/>
                  </a:rPr>
                  <a:t>r</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 0,77 g/</a:t>
                </a:r>
                <a:r>
                  <a:rPr lang="fr-FR" sz="2400" dirty="0" err="1">
                    <a:effectLst/>
                    <a:latin typeface="Comic Sans MS" panose="030F0702030302020204" pitchFamily="66" charset="0"/>
                    <a:ea typeface="Times New Roman" panose="02020603050405020304" pitchFamily="18" charset="0"/>
                    <a:cs typeface="Times New Roman" panose="02020603050405020304" pitchFamily="18" charset="0"/>
                  </a:rPr>
                  <a:t>mL</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est:</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14:m>
                  <m:oMathPara xmlns:m="http://schemas.openxmlformats.org/officeDocument/2006/math">
                    <m:oMathParaPr>
                      <m:jc m:val="centerGroup"/>
                    </m:oMathParaPr>
                    <m:oMath xmlns:m="http://schemas.openxmlformats.org/officeDocument/2006/math">
                      <m:r>
                        <m:rPr>
                          <m:nor/>
                        </m:rPr>
                        <a:rPr lang="fr-FR" sz="2400" b="1">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m:t>n</m:t>
                      </m:r>
                      <m:r>
                        <m:rPr>
                          <m:nor/>
                        </m:rPr>
                        <a:rPr lang="fr-FR" sz="2400" b="1">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m:t> = </m:t>
                      </m:r>
                      <m:f>
                        <m:fPr>
                          <m:ctrlPr>
                            <a:rPr lang="fr-FR" sz="2400" b="1"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ctrlPr>
                        </m:fPr>
                        <m:num>
                          <m:r>
                            <m:rPr>
                              <m:nor/>
                            </m:rPr>
                            <a:rPr lang="fr-FR" sz="2400" b="1">
                              <a:solidFill>
                                <a:srgbClr val="000000"/>
                              </a:solidFill>
                              <a:effectLst/>
                              <a:latin typeface="Symbol" panose="05050102010706020507" pitchFamily="18" charset="2"/>
                              <a:ea typeface="Times New Roman" panose="02020603050405020304" pitchFamily="18" charset="0"/>
                              <a:cs typeface="Times New Roman" panose="02020603050405020304" pitchFamily="18" charset="0"/>
                            </a:rPr>
                            <m:t>r</m:t>
                          </m:r>
                          <m:r>
                            <m:rPr>
                              <m:nor/>
                            </m:rPr>
                            <a:rPr lang="fr-FR" sz="2400" b="1">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m:t> </m:t>
                          </m:r>
                          <m:r>
                            <m:rPr>
                              <m:nor/>
                            </m:rPr>
                            <a:rPr lang="fr-FR" sz="2400" b="1">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m:t>×</m:t>
                          </m:r>
                          <m:r>
                            <m:rPr>
                              <m:nor/>
                            </m:rPr>
                            <a:rPr lang="fr-FR" sz="2400" b="1">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m:t> </m:t>
                          </m:r>
                          <m:r>
                            <m:rPr>
                              <m:nor/>
                            </m:rPr>
                            <a:rPr lang="fr-FR" sz="2400" b="1">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m:t>V</m:t>
                          </m:r>
                        </m:num>
                        <m:den>
                          <m:r>
                            <m:rPr>
                              <m:nor/>
                            </m:rPr>
                            <a:rPr lang="fr-FR" sz="2400" b="1">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m:t>M</m:t>
                          </m:r>
                        </m:den>
                      </m:f>
                      <m:r>
                        <m:rPr>
                          <m:nor/>
                        </m:rPr>
                        <a:rPr lang="fr-FR" sz="2400" b="1">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m:t> = </m:t>
                      </m:r>
                      <m:f>
                        <m:fPr>
                          <m:ctrlPr>
                            <a:rPr lang="fr-FR" sz="2400" b="1"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ctrlPr>
                        </m:fPr>
                        <m:num>
                          <m:r>
                            <m:rPr>
                              <m:nor/>
                            </m:rPr>
                            <a:rPr lang="fr-FR" sz="2400" b="1">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m:t>0,77 </m:t>
                          </m:r>
                          <m:r>
                            <m:rPr>
                              <m:nor/>
                            </m:rPr>
                            <a:rPr lang="fr-FR" sz="2400" b="1">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m:t>×</m:t>
                          </m:r>
                          <m:r>
                            <m:rPr>
                              <m:nor/>
                            </m:rPr>
                            <a:rPr lang="fr-FR" sz="2400" b="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 </m:t>
                          </m:r>
                          <m:r>
                            <m:rPr>
                              <m:nor/>
                            </m:rPr>
                            <a:rPr lang="fr-FR" sz="2400" b="1">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m:t>10</m:t>
                          </m:r>
                        </m:num>
                        <m:den>
                          <m:r>
                            <m:rPr>
                              <m:nor/>
                            </m:rPr>
                            <a:rPr lang="fr-FR" sz="2400" b="1">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m:t>84</m:t>
                          </m:r>
                        </m:den>
                      </m:f>
                      <m:r>
                        <m:rPr>
                          <m:nor/>
                        </m:rPr>
                        <a:rPr lang="fr-FR" sz="2400" b="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 </m:t>
                      </m:r>
                      <m:r>
                        <m:rPr>
                          <m:nor/>
                        </m:rPr>
                        <a:rPr lang="fr-FR" sz="2400" b="1">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m:t>= 0,094 </m:t>
                      </m:r>
                      <m:r>
                        <m:rPr>
                          <m:nor/>
                        </m:rPr>
                        <a:rPr lang="fr-FR" sz="2400" b="1">
                          <a:solidFill>
                            <a:srgbClr val="000000"/>
                          </a:solidFill>
                          <a:effectLst/>
                          <a:latin typeface="Comic Sans MS" panose="030F0702030302020204" pitchFamily="66" charset="0"/>
                          <a:ea typeface="Times New Roman" panose="02020603050405020304" pitchFamily="18" charset="0"/>
                          <a:cs typeface="Times New Roman" panose="02020603050405020304" pitchFamily="18" charset="0"/>
                        </a:rPr>
                        <m:t>mol</m:t>
                      </m:r>
                    </m:oMath>
                  </m:oMathPara>
                </a14:m>
                <a:endParaRPr lang="fr-FR" sz="2400" b="1"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la quantité de matière contenu dans un volume V = 72,0 L de dioxyde de carbone CO</a:t>
                </a:r>
                <a:r>
                  <a:rPr lang="fr-FR" sz="2400" baseline="-25000" dirty="0">
                    <a:effectLst/>
                    <a:latin typeface="Comic Sans MS" panose="030F0702030302020204" pitchFamily="66" charset="0"/>
                    <a:ea typeface="Times New Roman" panose="02020603050405020304" pitchFamily="18" charset="0"/>
                    <a:cs typeface="Times New Roman" panose="02020603050405020304" pitchFamily="18" charset="0"/>
                  </a:rPr>
                  <a:t>2</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dans les conditions normales de température et de pression est:</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14:m>
                  <m:oMathPara xmlns:m="http://schemas.openxmlformats.org/officeDocument/2006/math">
                    <m:oMathParaPr>
                      <m:jc m:val="centerGroup"/>
                    </m:oMathParaPr>
                    <m:oMath xmlns:m="http://schemas.openxmlformats.org/officeDocument/2006/math">
                      <m:r>
                        <m:rPr>
                          <m:nor/>
                        </m:rPr>
                        <a:rPr lang="fr-FR" sz="2400" b="1">
                          <a:effectLst/>
                          <a:latin typeface="Comic Sans MS" panose="030F0702030302020204" pitchFamily="66" charset="0"/>
                          <a:ea typeface="Times New Roman" panose="02020603050405020304" pitchFamily="18" charset="0"/>
                          <a:cs typeface="Times New Roman" panose="02020603050405020304" pitchFamily="18" charset="0"/>
                        </a:rPr>
                        <m:t>n</m:t>
                      </m:r>
                      <m:r>
                        <m:rPr>
                          <m:nor/>
                        </m:rPr>
                        <a:rPr lang="fr-FR" sz="2400" b="1">
                          <a:effectLst/>
                          <a:latin typeface="Comic Sans MS" panose="030F0702030302020204" pitchFamily="66" charset="0"/>
                          <a:ea typeface="Times New Roman" panose="02020603050405020304" pitchFamily="18" charset="0"/>
                          <a:cs typeface="Times New Roman" panose="02020603050405020304" pitchFamily="18" charset="0"/>
                        </a:rPr>
                        <m:t> = </m:t>
                      </m:r>
                      <m:f>
                        <m:fPr>
                          <m:ctrlPr>
                            <a:rPr lang="fr-FR" sz="2400" b="1" i="1">
                              <a:effectLst/>
                              <a:latin typeface="Cambria Math" panose="02040503050406030204" pitchFamily="18" charset="0"/>
                              <a:ea typeface="Times New Roman" panose="02020603050405020304" pitchFamily="18" charset="0"/>
                              <a:cs typeface="Times New Roman" panose="02020603050405020304" pitchFamily="18" charset="0"/>
                            </a:rPr>
                          </m:ctrlPr>
                        </m:fPr>
                        <m:num>
                          <m:r>
                            <m:rPr>
                              <m:nor/>
                            </m:rPr>
                            <a:rPr lang="fr-FR" sz="2400" b="1">
                              <a:effectLst/>
                              <a:latin typeface="Comic Sans MS" panose="030F0702030302020204" pitchFamily="66" charset="0"/>
                              <a:ea typeface="Times New Roman" panose="02020603050405020304" pitchFamily="18" charset="0"/>
                              <a:cs typeface="Times New Roman" panose="02020603050405020304" pitchFamily="18" charset="0"/>
                            </a:rPr>
                            <m:t>V</m:t>
                          </m:r>
                        </m:num>
                        <m:den>
                          <m:sSub>
                            <m:sSubPr>
                              <m:ctrlPr>
                                <a:rPr lang="fr-FR" sz="2400" b="1" i="1">
                                  <a:effectLst/>
                                  <a:latin typeface="Cambria Math" panose="02040503050406030204" pitchFamily="18" charset="0"/>
                                  <a:ea typeface="Times New Roman" panose="02020603050405020304" pitchFamily="18" charset="0"/>
                                  <a:cs typeface="Times New Roman" panose="02020603050405020304" pitchFamily="18" charset="0"/>
                                </a:rPr>
                              </m:ctrlPr>
                            </m:sSubPr>
                            <m:e>
                              <m:r>
                                <m:rPr>
                                  <m:nor/>
                                </m:rPr>
                                <a:rPr lang="fr-FR" sz="2400" b="1">
                                  <a:effectLst/>
                                  <a:latin typeface="Comic Sans MS" panose="030F0702030302020204" pitchFamily="66" charset="0"/>
                                  <a:ea typeface="Times New Roman" panose="02020603050405020304" pitchFamily="18" charset="0"/>
                                  <a:cs typeface="Times New Roman" panose="02020603050405020304" pitchFamily="18" charset="0"/>
                                </a:rPr>
                                <m:t>V</m:t>
                              </m:r>
                            </m:e>
                            <m:sub>
                              <m:r>
                                <m:rPr>
                                  <m:nor/>
                                </m:rPr>
                                <a:rPr lang="fr-FR" sz="2400" b="1">
                                  <a:effectLst/>
                                  <a:latin typeface="Comic Sans MS" panose="030F0702030302020204" pitchFamily="66" charset="0"/>
                                  <a:ea typeface="Times New Roman" panose="02020603050405020304" pitchFamily="18" charset="0"/>
                                  <a:cs typeface="Times New Roman" panose="02020603050405020304" pitchFamily="18" charset="0"/>
                                </a:rPr>
                                <m:t>m</m:t>
                              </m:r>
                            </m:sub>
                          </m:sSub>
                        </m:den>
                      </m:f>
                      <m:r>
                        <m:rPr>
                          <m:nor/>
                        </m:rPr>
                        <a:rPr lang="fr-FR" sz="2400" b="1">
                          <a:effectLst/>
                          <a:latin typeface="Cambria Math" panose="02040503050406030204" pitchFamily="18" charset="0"/>
                          <a:ea typeface="Times New Roman" panose="02020603050405020304" pitchFamily="18" charset="0"/>
                          <a:cs typeface="Times New Roman" panose="02020603050405020304" pitchFamily="18" charset="0"/>
                        </a:rPr>
                        <m:t> </m:t>
                      </m:r>
                      <m:r>
                        <m:rPr>
                          <m:nor/>
                        </m:rPr>
                        <a:rPr lang="fr-FR" sz="2400" b="1">
                          <a:effectLst/>
                          <a:latin typeface="Comic Sans MS" panose="030F0702030302020204" pitchFamily="66" charset="0"/>
                          <a:ea typeface="Times New Roman" panose="02020603050405020304" pitchFamily="18" charset="0"/>
                          <a:cs typeface="Times New Roman" panose="02020603050405020304" pitchFamily="18" charset="0"/>
                        </a:rPr>
                        <m:t>= </m:t>
                      </m:r>
                      <m:f>
                        <m:fPr>
                          <m:ctrlPr>
                            <a:rPr lang="fr-FR" sz="2400" b="1" i="1">
                              <a:effectLst/>
                              <a:latin typeface="Cambria Math" panose="02040503050406030204" pitchFamily="18" charset="0"/>
                              <a:ea typeface="Times New Roman" panose="02020603050405020304" pitchFamily="18" charset="0"/>
                              <a:cs typeface="Times New Roman" panose="02020603050405020304" pitchFamily="18" charset="0"/>
                            </a:rPr>
                          </m:ctrlPr>
                        </m:fPr>
                        <m:num>
                          <m:r>
                            <m:rPr>
                              <m:nor/>
                            </m:rPr>
                            <a:rPr lang="fr-FR" sz="2400" b="1">
                              <a:effectLst/>
                              <a:latin typeface="Comic Sans MS" panose="030F0702030302020204" pitchFamily="66" charset="0"/>
                              <a:ea typeface="Times New Roman" panose="02020603050405020304" pitchFamily="18" charset="0"/>
                              <a:cs typeface="Times New Roman" panose="02020603050405020304" pitchFamily="18" charset="0"/>
                            </a:rPr>
                            <m:t>72,0</m:t>
                          </m:r>
                        </m:num>
                        <m:den>
                          <m:r>
                            <m:rPr>
                              <m:nor/>
                            </m:rPr>
                            <a:rPr lang="fr-FR" sz="2400" b="1">
                              <a:effectLst/>
                              <a:latin typeface="Comic Sans MS" panose="030F0702030302020204" pitchFamily="66" charset="0"/>
                              <a:ea typeface="Times New Roman" panose="02020603050405020304" pitchFamily="18" charset="0"/>
                              <a:cs typeface="Times New Roman" panose="02020603050405020304" pitchFamily="18" charset="0"/>
                            </a:rPr>
                            <m:t>24,0</m:t>
                          </m:r>
                        </m:den>
                      </m:f>
                      <m:r>
                        <m:rPr>
                          <m:nor/>
                        </m:rPr>
                        <a:rPr lang="fr-FR" sz="2400" b="1">
                          <a:effectLst/>
                          <a:latin typeface="Cambria Math" panose="02040503050406030204" pitchFamily="18" charset="0"/>
                          <a:ea typeface="Times New Roman" panose="02020603050405020304" pitchFamily="18" charset="0"/>
                          <a:cs typeface="Times New Roman" panose="02020603050405020304" pitchFamily="18" charset="0"/>
                        </a:rPr>
                        <m:t> </m:t>
                      </m:r>
                      <m:r>
                        <m:rPr>
                          <m:nor/>
                        </m:rPr>
                        <a:rPr lang="fr-FR" sz="2400" b="1">
                          <a:effectLst/>
                          <a:latin typeface="Comic Sans MS" panose="030F0702030302020204" pitchFamily="66" charset="0"/>
                          <a:ea typeface="Times New Roman" panose="02020603050405020304" pitchFamily="18" charset="0"/>
                          <a:cs typeface="Times New Roman" panose="02020603050405020304" pitchFamily="18" charset="0"/>
                        </a:rPr>
                        <m:t>=</m:t>
                      </m:r>
                      <m:r>
                        <m:rPr>
                          <m:nor/>
                        </m:rPr>
                        <a:rPr lang="fr-FR" sz="2400" b="1">
                          <a:effectLst/>
                          <a:latin typeface="Cambria Math" panose="02040503050406030204" pitchFamily="18" charset="0"/>
                          <a:ea typeface="Times New Roman" panose="02020603050405020304" pitchFamily="18" charset="0"/>
                          <a:cs typeface="Times New Roman" panose="02020603050405020304" pitchFamily="18" charset="0"/>
                        </a:rPr>
                        <m:t> </m:t>
                      </m:r>
                      <m:r>
                        <m:rPr>
                          <m:nor/>
                        </m:rPr>
                        <a:rPr lang="fr-FR" sz="2400" b="1">
                          <a:effectLst/>
                          <a:latin typeface="Comic Sans MS" panose="030F0702030302020204" pitchFamily="66" charset="0"/>
                          <a:ea typeface="Times New Roman" panose="02020603050405020304" pitchFamily="18" charset="0"/>
                          <a:cs typeface="Times New Roman" panose="02020603050405020304" pitchFamily="18" charset="0"/>
                        </a:rPr>
                        <m:t>3,0 </m:t>
                      </m:r>
                      <m:r>
                        <m:rPr>
                          <m:nor/>
                        </m:rPr>
                        <a:rPr lang="fr-FR" sz="2400" b="1">
                          <a:effectLst/>
                          <a:latin typeface="Comic Sans MS" panose="030F0702030302020204" pitchFamily="66" charset="0"/>
                          <a:ea typeface="Times New Roman" panose="02020603050405020304" pitchFamily="18" charset="0"/>
                          <a:cs typeface="Times New Roman" panose="02020603050405020304" pitchFamily="18" charset="0"/>
                        </a:rPr>
                        <m:t>mol</m:t>
                      </m:r>
                    </m:oMath>
                  </m:oMathPara>
                </a14:m>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3" name="ZoneTexte 2">
                <a:extLst>
                  <a:ext uri="{FF2B5EF4-FFF2-40B4-BE49-F238E27FC236}">
                    <a16:creationId xmlns:a16="http://schemas.microsoft.com/office/drawing/2014/main" id="{ACA432DA-832D-F0D1-754B-2F4429452ACB}"/>
                  </a:ext>
                </a:extLst>
              </p:cNvPr>
              <p:cNvSpPr txBox="1">
                <a:spLocks noRot="1" noChangeAspect="1" noMove="1" noResize="1" noEditPoints="1" noAdjustHandles="1" noChangeArrowheads="1" noChangeShapeType="1" noTextEdit="1"/>
              </p:cNvSpPr>
              <p:nvPr/>
            </p:nvSpPr>
            <p:spPr>
              <a:xfrm>
                <a:off x="0" y="0"/>
                <a:ext cx="12192000" cy="7105087"/>
              </a:xfrm>
              <a:prstGeom prst="rect">
                <a:avLst/>
              </a:prstGeom>
              <a:blipFill>
                <a:blip r:embed="rId3"/>
                <a:stretch>
                  <a:fillRect l="-800" t="-772" r="-750"/>
                </a:stretch>
              </a:blipFill>
            </p:spPr>
            <p:txBody>
              <a:bodyPr/>
              <a:lstStyle/>
              <a:p>
                <a:r>
                  <a:rPr lang="fr-FR">
                    <a:noFill/>
                  </a:rPr>
                  <a:t> </a:t>
                </a:r>
              </a:p>
            </p:txBody>
          </p:sp>
        </mc:Fallback>
      </mc:AlternateContent>
    </p:spTree>
    <p:extLst>
      <p:ext uri="{BB962C8B-B14F-4D97-AF65-F5344CB8AC3E}">
        <p14:creationId xmlns:p14="http://schemas.microsoft.com/office/powerpoint/2010/main" val="297790432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Les elements chimiques"/>
  <p:tag name="ISPRING_FIRST_PUBLISH" val="1"/>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1159</TotalTime>
  <Words>1067</Words>
  <Application>Microsoft Office PowerPoint</Application>
  <PresentationFormat>Grand écran</PresentationFormat>
  <Paragraphs>108</Paragraphs>
  <Slides>10</Slides>
  <Notes>10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10</vt:i4>
      </vt:variant>
    </vt:vector>
  </HeadingPairs>
  <TitlesOfParts>
    <vt:vector size="17" baseType="lpstr">
      <vt:lpstr>Arial</vt:lpstr>
      <vt:lpstr>Calibri</vt:lpstr>
      <vt:lpstr>Calibri Light</vt:lpstr>
      <vt:lpstr>Cambria Math</vt:lpstr>
      <vt:lpstr>Comic Sans MS</vt:lpstr>
      <vt:lpstr>Symbol</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Prof-TC</dc:title>
  <dc:creator>Thierry Chauvet</dc:creator>
  <cp:lastModifiedBy>Thierry Chauvet</cp:lastModifiedBy>
  <cp:revision>22</cp:revision>
  <dcterms:created xsi:type="dcterms:W3CDTF">2023-08-16T14:05:36Z</dcterms:created>
  <dcterms:modified xsi:type="dcterms:W3CDTF">2024-01-25T18:45:45Z</dcterms:modified>
</cp:coreProperties>
</file>